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17"/>
  </p:notesMasterIdLst>
  <p:sldIdLst>
    <p:sldId id="256" r:id="rId2"/>
    <p:sldId id="265" r:id="rId3"/>
    <p:sldId id="266" r:id="rId4"/>
    <p:sldId id="257" r:id="rId5"/>
    <p:sldId id="267" r:id="rId6"/>
    <p:sldId id="268" r:id="rId7"/>
    <p:sldId id="279" r:id="rId8"/>
    <p:sldId id="260" r:id="rId9"/>
    <p:sldId id="261" r:id="rId10"/>
    <p:sldId id="283" r:id="rId11"/>
    <p:sldId id="272" r:id="rId12"/>
    <p:sldId id="270" r:id="rId13"/>
    <p:sldId id="271" r:id="rId14"/>
    <p:sldId id="281" r:id="rId15"/>
    <p:sldId id="27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47" autoAdjust="0"/>
  </p:normalViewPr>
  <p:slideViewPr>
    <p:cSldViewPr>
      <p:cViewPr>
        <p:scale>
          <a:sx n="54" d="100"/>
          <a:sy n="54" d="100"/>
        </p:scale>
        <p:origin x="-1824" y="-7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9" d="100"/>
          <a:sy n="89" d="100"/>
        </p:scale>
        <p:origin x="-313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01144-2013-401C-BE9F-2442630BB004}" type="doc">
      <dgm:prSet loTypeId="urn:microsoft.com/office/officeart/2005/8/layout/venn1" loCatId="relationship" qsTypeId="urn:microsoft.com/office/officeart/2005/8/quickstyle/simple1" qsCatId="simple" csTypeId="urn:microsoft.com/office/officeart/2005/8/colors/accent1_2" csCatId="accent1" phldr="1"/>
      <dgm:spPr/>
    </dgm:pt>
    <dgm:pt modelId="{870AB1FD-3715-410D-AD2A-E5546B9B8DAF}">
      <dgm:prSet phldrT="[Text]" custT="1"/>
      <dgm:spPr/>
      <dgm:t>
        <a:bodyPr/>
        <a:lstStyle/>
        <a:p>
          <a:endParaRPr lang="en-GB" sz="2000" dirty="0" smtClean="0">
            <a:solidFill>
              <a:srgbClr val="FF0000"/>
            </a:solidFill>
          </a:endParaRPr>
        </a:p>
        <a:p>
          <a:r>
            <a:rPr lang="en-GB" sz="2000" i="1" dirty="0" smtClean="0">
              <a:solidFill>
                <a:srgbClr val="FF0000"/>
              </a:solidFill>
            </a:rPr>
            <a:t>DEMOGRAPHIC</a:t>
          </a:r>
          <a:endParaRPr lang="en-GB" sz="1400" i="1" dirty="0" smtClean="0">
            <a:solidFill>
              <a:srgbClr val="FF0000"/>
            </a:solidFill>
          </a:endParaRPr>
        </a:p>
        <a:p>
          <a:r>
            <a:rPr lang="en-GB" sz="1400" dirty="0" smtClean="0">
              <a:solidFill>
                <a:srgbClr val="FF0000"/>
              </a:solidFill>
            </a:rPr>
            <a:t>Over the next 20 years demography alone could increase expenditure on health and social care by 70 per cent.</a:t>
          </a:r>
        </a:p>
        <a:p>
          <a:r>
            <a:rPr lang="en-GB" sz="1600" dirty="0" smtClean="0">
              <a:solidFill>
                <a:schemeClr val="bg1"/>
              </a:solidFill>
            </a:rPr>
            <a:t>1,042,00 pensioners in 2010</a:t>
          </a:r>
        </a:p>
        <a:p>
          <a:r>
            <a:rPr lang="en-GB" sz="1600" dirty="0" smtClean="0">
              <a:solidFill>
                <a:schemeClr val="bg1"/>
              </a:solidFill>
            </a:rPr>
            <a:t>1,315,000 pensioners by 2035</a:t>
          </a:r>
          <a:endParaRPr lang="en-GB" sz="1600" dirty="0">
            <a:solidFill>
              <a:schemeClr val="bg1"/>
            </a:solidFill>
          </a:endParaRPr>
        </a:p>
      </dgm:t>
    </dgm:pt>
    <dgm:pt modelId="{70F98A30-6A49-4080-AE9A-5459823759FE}" type="parTrans" cxnId="{85143032-BC71-4C36-9ABE-5E61860630E7}">
      <dgm:prSet/>
      <dgm:spPr/>
      <dgm:t>
        <a:bodyPr/>
        <a:lstStyle/>
        <a:p>
          <a:endParaRPr lang="en-GB"/>
        </a:p>
      </dgm:t>
    </dgm:pt>
    <dgm:pt modelId="{E61D5FC1-B8F9-4B58-8DEB-4B0844A11DBF}" type="sibTrans" cxnId="{85143032-BC71-4C36-9ABE-5E61860630E7}">
      <dgm:prSet/>
      <dgm:spPr/>
      <dgm:t>
        <a:bodyPr/>
        <a:lstStyle/>
        <a:p>
          <a:endParaRPr lang="en-GB"/>
        </a:p>
      </dgm:t>
    </dgm:pt>
    <dgm:pt modelId="{4FABF1EA-BD60-4F92-B8C9-0C96FD605742}">
      <dgm:prSet phldrT="[Text]" custT="1"/>
      <dgm:spPr>
        <a:noFill/>
      </dgm:spPr>
      <dgm:t>
        <a:bodyPr/>
        <a:lstStyle/>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r>
            <a:rPr lang="en-GB" sz="2000" i="1" dirty="0" smtClean="0">
              <a:solidFill>
                <a:srgbClr val="FF0000"/>
              </a:solidFill>
            </a:rPr>
            <a:t>INSTITUTIONAL</a:t>
          </a:r>
        </a:p>
        <a:p>
          <a:r>
            <a:rPr lang="en-GB" sz="1600" i="1" dirty="0" smtClean="0">
              <a:solidFill>
                <a:schemeClr val="bg1"/>
              </a:solidFill>
            </a:rPr>
            <a:t>‘For a small country, Scotland has a plethora of institutions, including 32 local authorities, 23 NHS bodies, 8 police forces, 20 universities, 43 colleges, and over 1000 other public bodies.’</a:t>
          </a:r>
        </a:p>
        <a:p>
          <a:r>
            <a:rPr lang="en-GB" sz="1600" i="1" dirty="0" smtClean="0">
              <a:solidFill>
                <a:schemeClr val="bg1"/>
              </a:solidFill>
            </a:rPr>
            <a:t>Independent Budget Review report July 2010.</a:t>
          </a:r>
        </a:p>
        <a:p>
          <a:endParaRPr lang="en-GB" sz="2000" dirty="0" smtClean="0">
            <a:solidFill>
              <a:srgbClr val="FF0000"/>
            </a:solidFill>
          </a:endParaRPr>
        </a:p>
        <a:p>
          <a:endParaRPr lang="en-GB" sz="2000" dirty="0" smtClean="0">
            <a:solidFill>
              <a:srgbClr val="FF0000"/>
            </a:solidFill>
          </a:endParaRPr>
        </a:p>
        <a:p>
          <a:endParaRPr lang="en-GB" sz="2000" dirty="0" smtClean="0">
            <a:solidFill>
              <a:srgbClr val="FF0000"/>
            </a:solidFill>
          </a:endParaRPr>
        </a:p>
        <a:p>
          <a:endParaRPr lang="en-GB" sz="2000" dirty="0" smtClean="0">
            <a:solidFill>
              <a:srgbClr val="FF0000"/>
            </a:solidFill>
          </a:endParaRPr>
        </a:p>
        <a:p>
          <a:endParaRPr lang="en-GB" sz="2500" dirty="0" smtClean="0">
            <a:solidFill>
              <a:srgbClr val="FF0000"/>
            </a:solidFill>
          </a:endParaRPr>
        </a:p>
        <a:p>
          <a:endParaRPr lang="en-GB" sz="2500" dirty="0">
            <a:solidFill>
              <a:srgbClr val="FF0000"/>
            </a:solidFill>
          </a:endParaRPr>
        </a:p>
      </dgm:t>
    </dgm:pt>
    <dgm:pt modelId="{A5632AE4-D3A1-49BF-9B1F-913F321741FE}" type="parTrans" cxnId="{46DBC7DC-0F50-4249-9625-B9370C4C0B6D}">
      <dgm:prSet/>
      <dgm:spPr/>
      <dgm:t>
        <a:bodyPr/>
        <a:lstStyle/>
        <a:p>
          <a:endParaRPr lang="en-GB"/>
        </a:p>
      </dgm:t>
    </dgm:pt>
    <dgm:pt modelId="{92F20C05-2518-4AC9-B14B-0A6F1AA3DB0D}" type="sibTrans" cxnId="{46DBC7DC-0F50-4249-9625-B9370C4C0B6D}">
      <dgm:prSet/>
      <dgm:spPr/>
      <dgm:t>
        <a:bodyPr/>
        <a:lstStyle/>
        <a:p>
          <a:endParaRPr lang="en-GB"/>
        </a:p>
      </dgm:t>
    </dgm:pt>
    <dgm:pt modelId="{F1EE2145-C54B-4FDA-A812-7E940DECB5E3}">
      <dgm:prSet phldrT="[Text]" custT="1"/>
      <dgm:spPr/>
      <dgm:t>
        <a:bodyPr/>
        <a:lstStyle/>
        <a:p>
          <a:endParaRPr lang="en-GB" sz="2000" i="1" dirty="0" smtClean="0">
            <a:solidFill>
              <a:srgbClr val="FF0000"/>
            </a:solidFill>
          </a:endParaRPr>
        </a:p>
        <a:p>
          <a:endParaRPr lang="en-GB" sz="2000" i="1" dirty="0" smtClean="0">
            <a:solidFill>
              <a:srgbClr val="FF0000"/>
            </a:solidFill>
          </a:endParaRPr>
        </a:p>
        <a:p>
          <a:endParaRPr lang="en-GB" sz="2000" i="1" dirty="0" smtClean="0">
            <a:solidFill>
              <a:srgbClr val="FF0000"/>
            </a:solidFill>
          </a:endParaRPr>
        </a:p>
        <a:p>
          <a:r>
            <a:rPr lang="en-GB" sz="2000" i="1" dirty="0" smtClean="0">
              <a:solidFill>
                <a:srgbClr val="FF0000"/>
              </a:solidFill>
            </a:rPr>
            <a:t>FINANCIAL</a:t>
          </a:r>
        </a:p>
        <a:p>
          <a:r>
            <a:rPr lang="en-GB" sz="1600" i="1" dirty="0" smtClean="0">
              <a:solidFill>
                <a:schemeClr val="bg1"/>
              </a:solidFill>
            </a:rPr>
            <a:t>‘… a long hard financial winter, which will require very difficult choices to be made about priorities’</a:t>
          </a:r>
        </a:p>
        <a:p>
          <a:r>
            <a:rPr lang="en-GB" sz="1600" i="1" dirty="0" smtClean="0">
              <a:solidFill>
                <a:schemeClr val="bg1"/>
              </a:solidFill>
            </a:rPr>
            <a:t>Auditor General June 2010</a:t>
          </a:r>
        </a:p>
        <a:p>
          <a:endParaRPr lang="en-GB" sz="2000" dirty="0" smtClean="0">
            <a:solidFill>
              <a:srgbClr val="FF0000"/>
            </a:solidFill>
          </a:endParaRPr>
        </a:p>
        <a:p>
          <a:endParaRPr lang="en-GB" sz="2000" dirty="0" smtClean="0">
            <a:solidFill>
              <a:srgbClr val="FF0000"/>
            </a:solidFill>
          </a:endParaRPr>
        </a:p>
        <a:p>
          <a:endParaRPr lang="en-GB" sz="2000" dirty="0" smtClean="0">
            <a:solidFill>
              <a:srgbClr val="FF0000"/>
            </a:solidFill>
          </a:endParaRPr>
        </a:p>
        <a:p>
          <a:endParaRPr lang="en-GB" sz="3200" dirty="0" smtClean="0">
            <a:solidFill>
              <a:srgbClr val="FF0000"/>
            </a:solidFill>
          </a:endParaRPr>
        </a:p>
        <a:p>
          <a:endParaRPr lang="en-GB" sz="3200" dirty="0">
            <a:solidFill>
              <a:srgbClr val="FF0000"/>
            </a:solidFill>
          </a:endParaRPr>
        </a:p>
      </dgm:t>
    </dgm:pt>
    <dgm:pt modelId="{BAAA90D4-54FA-4820-A446-A855EDA85705}" type="parTrans" cxnId="{3C81E6DF-E5CD-4107-B586-3CBEF9F4DF6B}">
      <dgm:prSet/>
      <dgm:spPr/>
      <dgm:t>
        <a:bodyPr/>
        <a:lstStyle/>
        <a:p>
          <a:endParaRPr lang="en-GB"/>
        </a:p>
      </dgm:t>
    </dgm:pt>
    <dgm:pt modelId="{9D2A21B7-FEA0-4192-BBB3-29C764A1E115}" type="sibTrans" cxnId="{3C81E6DF-E5CD-4107-B586-3CBEF9F4DF6B}">
      <dgm:prSet/>
      <dgm:spPr/>
      <dgm:t>
        <a:bodyPr/>
        <a:lstStyle/>
        <a:p>
          <a:endParaRPr lang="en-GB"/>
        </a:p>
      </dgm:t>
    </dgm:pt>
    <dgm:pt modelId="{18A445EA-FB20-435F-9FF0-A7C7F9C4DBA3}" type="pres">
      <dgm:prSet presAssocID="{AEF01144-2013-401C-BE9F-2442630BB004}" presName="compositeShape" presStyleCnt="0">
        <dgm:presLayoutVars>
          <dgm:chMax val="7"/>
          <dgm:dir/>
          <dgm:resizeHandles val="exact"/>
        </dgm:presLayoutVars>
      </dgm:prSet>
      <dgm:spPr/>
    </dgm:pt>
    <dgm:pt modelId="{2CF73D3F-6D8C-4EB2-80D1-FE59729EE36D}" type="pres">
      <dgm:prSet presAssocID="{870AB1FD-3715-410D-AD2A-E5546B9B8DAF}" presName="circ1" presStyleLbl="vennNode1" presStyleIdx="0" presStyleCnt="3"/>
      <dgm:spPr/>
      <dgm:t>
        <a:bodyPr/>
        <a:lstStyle/>
        <a:p>
          <a:endParaRPr lang="en-GB"/>
        </a:p>
      </dgm:t>
    </dgm:pt>
    <dgm:pt modelId="{1AA93E99-780F-4AC7-BFDE-6627ED726A2C}" type="pres">
      <dgm:prSet presAssocID="{870AB1FD-3715-410D-AD2A-E5546B9B8DAF}" presName="circ1Tx" presStyleLbl="revTx" presStyleIdx="0" presStyleCnt="0">
        <dgm:presLayoutVars>
          <dgm:chMax val="0"/>
          <dgm:chPref val="0"/>
          <dgm:bulletEnabled val="1"/>
        </dgm:presLayoutVars>
      </dgm:prSet>
      <dgm:spPr/>
      <dgm:t>
        <a:bodyPr/>
        <a:lstStyle/>
        <a:p>
          <a:endParaRPr lang="en-GB"/>
        </a:p>
      </dgm:t>
    </dgm:pt>
    <dgm:pt modelId="{8118E41A-AE0D-4C1C-AB69-66B4A6729177}" type="pres">
      <dgm:prSet presAssocID="{4FABF1EA-BD60-4F92-B8C9-0C96FD605742}" presName="circ2" presStyleLbl="vennNode1" presStyleIdx="1" presStyleCnt="3" custLinFactNeighborX="2137" custLinFactNeighborY="-1440"/>
      <dgm:spPr/>
      <dgm:t>
        <a:bodyPr/>
        <a:lstStyle/>
        <a:p>
          <a:endParaRPr lang="en-GB"/>
        </a:p>
      </dgm:t>
    </dgm:pt>
    <dgm:pt modelId="{AD39343C-3D6C-4699-A9C5-406DB97E85F6}" type="pres">
      <dgm:prSet presAssocID="{4FABF1EA-BD60-4F92-B8C9-0C96FD605742}" presName="circ2Tx" presStyleLbl="revTx" presStyleIdx="0" presStyleCnt="0">
        <dgm:presLayoutVars>
          <dgm:chMax val="0"/>
          <dgm:chPref val="0"/>
          <dgm:bulletEnabled val="1"/>
        </dgm:presLayoutVars>
      </dgm:prSet>
      <dgm:spPr/>
      <dgm:t>
        <a:bodyPr/>
        <a:lstStyle/>
        <a:p>
          <a:endParaRPr lang="en-GB"/>
        </a:p>
      </dgm:t>
    </dgm:pt>
    <dgm:pt modelId="{D530DF4F-FCE9-436F-A7C1-9F1F2703ACCC}" type="pres">
      <dgm:prSet presAssocID="{F1EE2145-C54B-4FDA-A812-7E940DECB5E3}" presName="circ3" presStyleLbl="vennNode1" presStyleIdx="2" presStyleCnt="3" custLinFactNeighborX="268" custLinFactNeighborY="-956"/>
      <dgm:spPr/>
      <dgm:t>
        <a:bodyPr/>
        <a:lstStyle/>
        <a:p>
          <a:endParaRPr lang="en-GB"/>
        </a:p>
      </dgm:t>
    </dgm:pt>
    <dgm:pt modelId="{06B42CB2-B8CD-4B2D-9E6A-2ACD9355A256}" type="pres">
      <dgm:prSet presAssocID="{F1EE2145-C54B-4FDA-A812-7E940DECB5E3}" presName="circ3Tx" presStyleLbl="revTx" presStyleIdx="0" presStyleCnt="0">
        <dgm:presLayoutVars>
          <dgm:chMax val="0"/>
          <dgm:chPref val="0"/>
          <dgm:bulletEnabled val="1"/>
        </dgm:presLayoutVars>
      </dgm:prSet>
      <dgm:spPr/>
      <dgm:t>
        <a:bodyPr/>
        <a:lstStyle/>
        <a:p>
          <a:endParaRPr lang="en-GB"/>
        </a:p>
      </dgm:t>
    </dgm:pt>
  </dgm:ptLst>
  <dgm:cxnLst>
    <dgm:cxn modelId="{85143032-BC71-4C36-9ABE-5E61860630E7}" srcId="{AEF01144-2013-401C-BE9F-2442630BB004}" destId="{870AB1FD-3715-410D-AD2A-E5546B9B8DAF}" srcOrd="0" destOrd="0" parTransId="{70F98A30-6A49-4080-AE9A-5459823759FE}" sibTransId="{E61D5FC1-B8F9-4B58-8DEB-4B0844A11DBF}"/>
    <dgm:cxn modelId="{2CE887D9-C555-41C2-AAA4-C19F0475C90B}" type="presOf" srcId="{F1EE2145-C54B-4FDA-A812-7E940DECB5E3}" destId="{D530DF4F-FCE9-436F-A7C1-9F1F2703ACCC}" srcOrd="0" destOrd="0" presId="urn:microsoft.com/office/officeart/2005/8/layout/venn1"/>
    <dgm:cxn modelId="{46DBC7DC-0F50-4249-9625-B9370C4C0B6D}" srcId="{AEF01144-2013-401C-BE9F-2442630BB004}" destId="{4FABF1EA-BD60-4F92-B8C9-0C96FD605742}" srcOrd="1" destOrd="0" parTransId="{A5632AE4-D3A1-49BF-9B1F-913F321741FE}" sibTransId="{92F20C05-2518-4AC9-B14B-0A6F1AA3DB0D}"/>
    <dgm:cxn modelId="{D5E93D84-590D-4FD5-B5EC-25983CD6949A}" type="presOf" srcId="{F1EE2145-C54B-4FDA-A812-7E940DECB5E3}" destId="{06B42CB2-B8CD-4B2D-9E6A-2ACD9355A256}" srcOrd="1" destOrd="0" presId="urn:microsoft.com/office/officeart/2005/8/layout/venn1"/>
    <dgm:cxn modelId="{3C81E6DF-E5CD-4107-B586-3CBEF9F4DF6B}" srcId="{AEF01144-2013-401C-BE9F-2442630BB004}" destId="{F1EE2145-C54B-4FDA-A812-7E940DECB5E3}" srcOrd="2" destOrd="0" parTransId="{BAAA90D4-54FA-4820-A446-A855EDA85705}" sibTransId="{9D2A21B7-FEA0-4192-BBB3-29C764A1E115}"/>
    <dgm:cxn modelId="{0D886CE2-5C1C-43E7-95C0-25DA9CD16147}" type="presOf" srcId="{870AB1FD-3715-410D-AD2A-E5546B9B8DAF}" destId="{1AA93E99-780F-4AC7-BFDE-6627ED726A2C}" srcOrd="1" destOrd="0" presId="urn:microsoft.com/office/officeart/2005/8/layout/venn1"/>
    <dgm:cxn modelId="{B0610A4E-D107-4859-A4B1-23CBDABCEBFA}" type="presOf" srcId="{4FABF1EA-BD60-4F92-B8C9-0C96FD605742}" destId="{AD39343C-3D6C-4699-A9C5-406DB97E85F6}" srcOrd="1" destOrd="0" presId="urn:microsoft.com/office/officeart/2005/8/layout/venn1"/>
    <dgm:cxn modelId="{3F6BE07F-2EB8-4C58-A7CE-563A8FCE102F}" type="presOf" srcId="{4FABF1EA-BD60-4F92-B8C9-0C96FD605742}" destId="{8118E41A-AE0D-4C1C-AB69-66B4A6729177}" srcOrd="0" destOrd="0" presId="urn:microsoft.com/office/officeart/2005/8/layout/venn1"/>
    <dgm:cxn modelId="{33BDC57C-BD62-4AF2-B677-674571B2841B}" type="presOf" srcId="{870AB1FD-3715-410D-AD2A-E5546B9B8DAF}" destId="{2CF73D3F-6D8C-4EB2-80D1-FE59729EE36D}" srcOrd="0" destOrd="0" presId="urn:microsoft.com/office/officeart/2005/8/layout/venn1"/>
    <dgm:cxn modelId="{19A6ABD7-5F14-4B45-A73F-D5213107BBE3}" type="presOf" srcId="{AEF01144-2013-401C-BE9F-2442630BB004}" destId="{18A445EA-FB20-435F-9FF0-A7C7F9C4DBA3}" srcOrd="0" destOrd="0" presId="urn:microsoft.com/office/officeart/2005/8/layout/venn1"/>
    <dgm:cxn modelId="{0F0A5748-CCBD-423B-B703-3058F801E0F7}" type="presParOf" srcId="{18A445EA-FB20-435F-9FF0-A7C7F9C4DBA3}" destId="{2CF73D3F-6D8C-4EB2-80D1-FE59729EE36D}" srcOrd="0" destOrd="0" presId="urn:microsoft.com/office/officeart/2005/8/layout/venn1"/>
    <dgm:cxn modelId="{AAD9278D-9252-4EAF-A5B3-16B75D3BEC05}" type="presParOf" srcId="{18A445EA-FB20-435F-9FF0-A7C7F9C4DBA3}" destId="{1AA93E99-780F-4AC7-BFDE-6627ED726A2C}" srcOrd="1" destOrd="0" presId="urn:microsoft.com/office/officeart/2005/8/layout/venn1"/>
    <dgm:cxn modelId="{0B132C1B-6DD8-43DF-8003-20FC3F48141B}" type="presParOf" srcId="{18A445EA-FB20-435F-9FF0-A7C7F9C4DBA3}" destId="{8118E41A-AE0D-4C1C-AB69-66B4A6729177}" srcOrd="2" destOrd="0" presId="urn:microsoft.com/office/officeart/2005/8/layout/venn1"/>
    <dgm:cxn modelId="{3C015E0C-D5FA-42D7-835D-56BD794D9E41}" type="presParOf" srcId="{18A445EA-FB20-435F-9FF0-A7C7F9C4DBA3}" destId="{AD39343C-3D6C-4699-A9C5-406DB97E85F6}" srcOrd="3" destOrd="0" presId="urn:microsoft.com/office/officeart/2005/8/layout/venn1"/>
    <dgm:cxn modelId="{ABB25766-4E44-4884-B8E8-806BBE5E51AE}" type="presParOf" srcId="{18A445EA-FB20-435F-9FF0-A7C7F9C4DBA3}" destId="{D530DF4F-FCE9-436F-A7C1-9F1F2703ACCC}" srcOrd="4" destOrd="0" presId="urn:microsoft.com/office/officeart/2005/8/layout/venn1"/>
    <dgm:cxn modelId="{46A05DF5-7A5F-4FFD-9577-46BAC646FFF0}" type="presParOf" srcId="{18A445EA-FB20-435F-9FF0-A7C7F9C4DBA3}" destId="{06B42CB2-B8CD-4B2D-9E6A-2ACD9355A256}" srcOrd="5" destOrd="0" presId="urn:microsoft.com/office/officeart/2005/8/layout/venn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58ECEF-7E78-4F32-97DD-517AF481E347}" type="doc">
      <dgm:prSet loTypeId="urn:microsoft.com/office/officeart/2005/8/layout/cycle7" loCatId="cycle" qsTypeId="urn:microsoft.com/office/officeart/2005/8/quickstyle/3d3" qsCatId="3D" csTypeId="urn:microsoft.com/office/officeart/2005/8/colors/accent2_2" csCatId="accent2" phldr="1"/>
      <dgm:spPr/>
      <dgm:t>
        <a:bodyPr/>
        <a:lstStyle/>
        <a:p>
          <a:endParaRPr lang="en-GB"/>
        </a:p>
      </dgm:t>
    </dgm:pt>
    <dgm:pt modelId="{07CA7C25-DEE0-4012-9041-8D6D9FC2C137}">
      <dgm:prSet phldrT="[Text]"/>
      <dgm:spPr/>
      <dgm:t>
        <a:bodyPr/>
        <a:lstStyle/>
        <a:p>
          <a:r>
            <a:rPr lang="en-GB" dirty="0" smtClean="0"/>
            <a:t>Interests</a:t>
          </a:r>
          <a:endParaRPr lang="en-GB" dirty="0"/>
        </a:p>
      </dgm:t>
    </dgm:pt>
    <dgm:pt modelId="{076200A3-6F51-42F4-B7FD-11192AD31F63}" type="parTrans" cxnId="{209B07BE-5634-4E2B-841D-BAB0E63300DA}">
      <dgm:prSet/>
      <dgm:spPr/>
      <dgm:t>
        <a:bodyPr/>
        <a:lstStyle/>
        <a:p>
          <a:endParaRPr lang="en-GB"/>
        </a:p>
      </dgm:t>
    </dgm:pt>
    <dgm:pt modelId="{B2F525EC-A046-44F8-BFA4-23EDD75441E7}" type="sibTrans" cxnId="{209B07BE-5634-4E2B-841D-BAB0E63300DA}">
      <dgm:prSet/>
      <dgm:spPr/>
      <dgm:t>
        <a:bodyPr/>
        <a:lstStyle/>
        <a:p>
          <a:endParaRPr lang="en-GB"/>
        </a:p>
      </dgm:t>
    </dgm:pt>
    <dgm:pt modelId="{8A9916FF-3564-48F4-884A-9156EFAFA6EB}">
      <dgm:prSet phldrT="[Text]"/>
      <dgm:spPr/>
      <dgm:t>
        <a:bodyPr/>
        <a:lstStyle/>
        <a:p>
          <a:r>
            <a:rPr lang="en-GB" dirty="0" smtClean="0"/>
            <a:t>Bureaucracy</a:t>
          </a:r>
          <a:endParaRPr lang="en-GB" dirty="0"/>
        </a:p>
      </dgm:t>
    </dgm:pt>
    <dgm:pt modelId="{3204AE8C-F98B-4466-AC12-B31E0ED7D4DC}" type="parTrans" cxnId="{DCB97BAF-9210-4404-B6D8-9443C541EB57}">
      <dgm:prSet/>
      <dgm:spPr/>
      <dgm:t>
        <a:bodyPr/>
        <a:lstStyle/>
        <a:p>
          <a:endParaRPr lang="en-GB"/>
        </a:p>
      </dgm:t>
    </dgm:pt>
    <dgm:pt modelId="{F8F78105-64DF-4998-9AD1-7A97B3087375}" type="sibTrans" cxnId="{DCB97BAF-9210-4404-B6D8-9443C541EB57}">
      <dgm:prSet/>
      <dgm:spPr/>
      <dgm:t>
        <a:bodyPr/>
        <a:lstStyle/>
        <a:p>
          <a:endParaRPr lang="en-GB"/>
        </a:p>
      </dgm:t>
    </dgm:pt>
    <dgm:pt modelId="{645FADB8-2CAB-41D7-9A5D-0447F78FB37B}">
      <dgm:prSet phldrT="[Text]"/>
      <dgm:spPr/>
      <dgm:t>
        <a:bodyPr/>
        <a:lstStyle/>
        <a:p>
          <a:r>
            <a:rPr lang="en-GB" dirty="0" smtClean="0"/>
            <a:t>Policies</a:t>
          </a:r>
          <a:endParaRPr lang="en-GB" dirty="0"/>
        </a:p>
      </dgm:t>
    </dgm:pt>
    <dgm:pt modelId="{D46E627C-7CD0-4A99-B073-AA29E68DA6B6}" type="parTrans" cxnId="{36056461-B183-42D7-B057-56EE05F4E230}">
      <dgm:prSet/>
      <dgm:spPr/>
      <dgm:t>
        <a:bodyPr/>
        <a:lstStyle/>
        <a:p>
          <a:endParaRPr lang="en-GB"/>
        </a:p>
      </dgm:t>
    </dgm:pt>
    <dgm:pt modelId="{CE7C018E-EB13-4577-8B4E-4A4CAFAFCB1B}" type="sibTrans" cxnId="{36056461-B183-42D7-B057-56EE05F4E230}">
      <dgm:prSet/>
      <dgm:spPr/>
      <dgm:t>
        <a:bodyPr/>
        <a:lstStyle/>
        <a:p>
          <a:endParaRPr lang="en-GB"/>
        </a:p>
      </dgm:t>
    </dgm:pt>
    <dgm:pt modelId="{45C5AAF8-1591-49FD-BF6F-99150DAEA71F}" type="pres">
      <dgm:prSet presAssocID="{0A58ECEF-7E78-4F32-97DD-517AF481E347}" presName="Name0" presStyleCnt="0">
        <dgm:presLayoutVars>
          <dgm:dir/>
          <dgm:resizeHandles val="exact"/>
        </dgm:presLayoutVars>
      </dgm:prSet>
      <dgm:spPr/>
      <dgm:t>
        <a:bodyPr/>
        <a:lstStyle/>
        <a:p>
          <a:endParaRPr lang="en-GB"/>
        </a:p>
      </dgm:t>
    </dgm:pt>
    <dgm:pt modelId="{9C6BE520-4998-4C2F-A822-6B40AFC496D8}" type="pres">
      <dgm:prSet presAssocID="{07CA7C25-DEE0-4012-9041-8D6D9FC2C137}" presName="node" presStyleLbl="node1" presStyleIdx="0" presStyleCnt="3">
        <dgm:presLayoutVars>
          <dgm:bulletEnabled val="1"/>
        </dgm:presLayoutVars>
      </dgm:prSet>
      <dgm:spPr/>
      <dgm:t>
        <a:bodyPr/>
        <a:lstStyle/>
        <a:p>
          <a:endParaRPr lang="en-GB"/>
        </a:p>
      </dgm:t>
    </dgm:pt>
    <dgm:pt modelId="{161909F2-CF28-404F-9B6E-5EFA5DB8731F}" type="pres">
      <dgm:prSet presAssocID="{B2F525EC-A046-44F8-BFA4-23EDD75441E7}" presName="sibTrans" presStyleLbl="sibTrans2D1" presStyleIdx="0" presStyleCnt="3"/>
      <dgm:spPr/>
      <dgm:t>
        <a:bodyPr/>
        <a:lstStyle/>
        <a:p>
          <a:endParaRPr lang="en-GB"/>
        </a:p>
      </dgm:t>
    </dgm:pt>
    <dgm:pt modelId="{1FC2BF9D-507D-4D2C-A17E-D14DBA178F8A}" type="pres">
      <dgm:prSet presAssocID="{B2F525EC-A046-44F8-BFA4-23EDD75441E7}" presName="connectorText" presStyleLbl="sibTrans2D1" presStyleIdx="0" presStyleCnt="3"/>
      <dgm:spPr/>
      <dgm:t>
        <a:bodyPr/>
        <a:lstStyle/>
        <a:p>
          <a:endParaRPr lang="en-GB"/>
        </a:p>
      </dgm:t>
    </dgm:pt>
    <dgm:pt modelId="{DE25C4A1-395B-4F11-82EF-96147B65F31C}" type="pres">
      <dgm:prSet presAssocID="{8A9916FF-3564-48F4-884A-9156EFAFA6EB}" presName="node" presStyleLbl="node1" presStyleIdx="1" presStyleCnt="3">
        <dgm:presLayoutVars>
          <dgm:bulletEnabled val="1"/>
        </dgm:presLayoutVars>
      </dgm:prSet>
      <dgm:spPr/>
      <dgm:t>
        <a:bodyPr/>
        <a:lstStyle/>
        <a:p>
          <a:endParaRPr lang="en-GB"/>
        </a:p>
      </dgm:t>
    </dgm:pt>
    <dgm:pt modelId="{E6A9CFB2-0904-43D3-B991-90218DEE0239}" type="pres">
      <dgm:prSet presAssocID="{F8F78105-64DF-4998-9AD1-7A97B3087375}" presName="sibTrans" presStyleLbl="sibTrans2D1" presStyleIdx="1" presStyleCnt="3"/>
      <dgm:spPr/>
      <dgm:t>
        <a:bodyPr/>
        <a:lstStyle/>
        <a:p>
          <a:endParaRPr lang="en-GB"/>
        </a:p>
      </dgm:t>
    </dgm:pt>
    <dgm:pt modelId="{CC6C78CC-8A52-4261-BAD5-33B686B811B8}" type="pres">
      <dgm:prSet presAssocID="{F8F78105-64DF-4998-9AD1-7A97B3087375}" presName="connectorText" presStyleLbl="sibTrans2D1" presStyleIdx="1" presStyleCnt="3"/>
      <dgm:spPr/>
      <dgm:t>
        <a:bodyPr/>
        <a:lstStyle/>
        <a:p>
          <a:endParaRPr lang="en-GB"/>
        </a:p>
      </dgm:t>
    </dgm:pt>
    <dgm:pt modelId="{8A5ABA17-F683-4679-A443-6008D4844FE3}" type="pres">
      <dgm:prSet presAssocID="{645FADB8-2CAB-41D7-9A5D-0447F78FB37B}" presName="node" presStyleLbl="node1" presStyleIdx="2" presStyleCnt="3">
        <dgm:presLayoutVars>
          <dgm:bulletEnabled val="1"/>
        </dgm:presLayoutVars>
      </dgm:prSet>
      <dgm:spPr/>
      <dgm:t>
        <a:bodyPr/>
        <a:lstStyle/>
        <a:p>
          <a:endParaRPr lang="en-GB"/>
        </a:p>
      </dgm:t>
    </dgm:pt>
    <dgm:pt modelId="{8EA55589-8B40-4ADF-A48E-23A18A58AA9D}" type="pres">
      <dgm:prSet presAssocID="{CE7C018E-EB13-4577-8B4E-4A4CAFAFCB1B}" presName="sibTrans" presStyleLbl="sibTrans2D1" presStyleIdx="2" presStyleCnt="3"/>
      <dgm:spPr/>
      <dgm:t>
        <a:bodyPr/>
        <a:lstStyle/>
        <a:p>
          <a:endParaRPr lang="en-GB"/>
        </a:p>
      </dgm:t>
    </dgm:pt>
    <dgm:pt modelId="{7305F15C-3BAB-4106-BB65-A985C7A6131C}" type="pres">
      <dgm:prSet presAssocID="{CE7C018E-EB13-4577-8B4E-4A4CAFAFCB1B}" presName="connectorText" presStyleLbl="sibTrans2D1" presStyleIdx="2" presStyleCnt="3"/>
      <dgm:spPr/>
      <dgm:t>
        <a:bodyPr/>
        <a:lstStyle/>
        <a:p>
          <a:endParaRPr lang="en-GB"/>
        </a:p>
      </dgm:t>
    </dgm:pt>
  </dgm:ptLst>
  <dgm:cxnLst>
    <dgm:cxn modelId="{9A2F8493-C128-4426-9893-FA68B5A35555}" type="presOf" srcId="{CE7C018E-EB13-4577-8B4E-4A4CAFAFCB1B}" destId="{7305F15C-3BAB-4106-BB65-A985C7A6131C}" srcOrd="1" destOrd="0" presId="urn:microsoft.com/office/officeart/2005/8/layout/cycle7"/>
    <dgm:cxn modelId="{36056461-B183-42D7-B057-56EE05F4E230}" srcId="{0A58ECEF-7E78-4F32-97DD-517AF481E347}" destId="{645FADB8-2CAB-41D7-9A5D-0447F78FB37B}" srcOrd="2" destOrd="0" parTransId="{D46E627C-7CD0-4A99-B073-AA29E68DA6B6}" sibTransId="{CE7C018E-EB13-4577-8B4E-4A4CAFAFCB1B}"/>
    <dgm:cxn modelId="{346E9DB0-1223-4682-B605-3A2AB862FD7E}" type="presOf" srcId="{0A58ECEF-7E78-4F32-97DD-517AF481E347}" destId="{45C5AAF8-1591-49FD-BF6F-99150DAEA71F}" srcOrd="0" destOrd="0" presId="urn:microsoft.com/office/officeart/2005/8/layout/cycle7"/>
    <dgm:cxn modelId="{209B07BE-5634-4E2B-841D-BAB0E63300DA}" srcId="{0A58ECEF-7E78-4F32-97DD-517AF481E347}" destId="{07CA7C25-DEE0-4012-9041-8D6D9FC2C137}" srcOrd="0" destOrd="0" parTransId="{076200A3-6F51-42F4-B7FD-11192AD31F63}" sibTransId="{B2F525EC-A046-44F8-BFA4-23EDD75441E7}"/>
    <dgm:cxn modelId="{5B0D8265-F9B9-4E8E-9AB7-BE5EDF9E921A}" type="presOf" srcId="{B2F525EC-A046-44F8-BFA4-23EDD75441E7}" destId="{1FC2BF9D-507D-4D2C-A17E-D14DBA178F8A}" srcOrd="1" destOrd="0" presId="urn:microsoft.com/office/officeart/2005/8/layout/cycle7"/>
    <dgm:cxn modelId="{CBEBEABD-E604-404C-A1CB-347902B700BA}" type="presOf" srcId="{645FADB8-2CAB-41D7-9A5D-0447F78FB37B}" destId="{8A5ABA17-F683-4679-A443-6008D4844FE3}" srcOrd="0" destOrd="0" presId="urn:microsoft.com/office/officeart/2005/8/layout/cycle7"/>
    <dgm:cxn modelId="{DCB97BAF-9210-4404-B6D8-9443C541EB57}" srcId="{0A58ECEF-7E78-4F32-97DD-517AF481E347}" destId="{8A9916FF-3564-48F4-884A-9156EFAFA6EB}" srcOrd="1" destOrd="0" parTransId="{3204AE8C-F98B-4466-AC12-B31E0ED7D4DC}" sibTransId="{F8F78105-64DF-4998-9AD1-7A97B3087375}"/>
    <dgm:cxn modelId="{437274D2-4BE9-4E31-AD17-5B943B761C67}" type="presOf" srcId="{F8F78105-64DF-4998-9AD1-7A97B3087375}" destId="{E6A9CFB2-0904-43D3-B991-90218DEE0239}" srcOrd="0" destOrd="0" presId="urn:microsoft.com/office/officeart/2005/8/layout/cycle7"/>
    <dgm:cxn modelId="{413F48BE-A830-4B62-A322-C1FEBB862C3D}" type="presOf" srcId="{8A9916FF-3564-48F4-884A-9156EFAFA6EB}" destId="{DE25C4A1-395B-4F11-82EF-96147B65F31C}" srcOrd="0" destOrd="0" presId="urn:microsoft.com/office/officeart/2005/8/layout/cycle7"/>
    <dgm:cxn modelId="{5ABE6091-C176-4017-BAC0-CC3A37E51FEE}" type="presOf" srcId="{07CA7C25-DEE0-4012-9041-8D6D9FC2C137}" destId="{9C6BE520-4998-4C2F-A822-6B40AFC496D8}" srcOrd="0" destOrd="0" presId="urn:microsoft.com/office/officeart/2005/8/layout/cycle7"/>
    <dgm:cxn modelId="{5424384E-9E9E-4206-BFBF-6D93403DA689}" type="presOf" srcId="{CE7C018E-EB13-4577-8B4E-4A4CAFAFCB1B}" destId="{8EA55589-8B40-4ADF-A48E-23A18A58AA9D}" srcOrd="0" destOrd="0" presId="urn:microsoft.com/office/officeart/2005/8/layout/cycle7"/>
    <dgm:cxn modelId="{164F97CB-42C2-4F98-B206-7D8990F0BDBD}" type="presOf" srcId="{B2F525EC-A046-44F8-BFA4-23EDD75441E7}" destId="{161909F2-CF28-404F-9B6E-5EFA5DB8731F}" srcOrd="0" destOrd="0" presId="urn:microsoft.com/office/officeart/2005/8/layout/cycle7"/>
    <dgm:cxn modelId="{7E0A0EDC-20B3-4718-BDB7-0AE0875A992D}" type="presOf" srcId="{F8F78105-64DF-4998-9AD1-7A97B3087375}" destId="{CC6C78CC-8A52-4261-BAD5-33B686B811B8}" srcOrd="1" destOrd="0" presId="urn:microsoft.com/office/officeart/2005/8/layout/cycle7"/>
    <dgm:cxn modelId="{4DD42378-FAAD-4061-BCEE-7FD3D8BDB611}" type="presParOf" srcId="{45C5AAF8-1591-49FD-BF6F-99150DAEA71F}" destId="{9C6BE520-4998-4C2F-A822-6B40AFC496D8}" srcOrd="0" destOrd="0" presId="urn:microsoft.com/office/officeart/2005/8/layout/cycle7"/>
    <dgm:cxn modelId="{7EE9DBDF-6E9E-49A2-858A-E35F72D524B9}" type="presParOf" srcId="{45C5AAF8-1591-49FD-BF6F-99150DAEA71F}" destId="{161909F2-CF28-404F-9B6E-5EFA5DB8731F}" srcOrd="1" destOrd="0" presId="urn:microsoft.com/office/officeart/2005/8/layout/cycle7"/>
    <dgm:cxn modelId="{68AA8811-81C7-4980-9D3E-65FF4E7BEA0A}" type="presParOf" srcId="{161909F2-CF28-404F-9B6E-5EFA5DB8731F}" destId="{1FC2BF9D-507D-4D2C-A17E-D14DBA178F8A}" srcOrd="0" destOrd="0" presId="urn:microsoft.com/office/officeart/2005/8/layout/cycle7"/>
    <dgm:cxn modelId="{12EFA392-0C4A-4937-86F8-78B5C8265B7F}" type="presParOf" srcId="{45C5AAF8-1591-49FD-BF6F-99150DAEA71F}" destId="{DE25C4A1-395B-4F11-82EF-96147B65F31C}" srcOrd="2" destOrd="0" presId="urn:microsoft.com/office/officeart/2005/8/layout/cycle7"/>
    <dgm:cxn modelId="{4737AEE8-E753-4628-B8F7-6294376A19DB}" type="presParOf" srcId="{45C5AAF8-1591-49FD-BF6F-99150DAEA71F}" destId="{E6A9CFB2-0904-43D3-B991-90218DEE0239}" srcOrd="3" destOrd="0" presId="urn:microsoft.com/office/officeart/2005/8/layout/cycle7"/>
    <dgm:cxn modelId="{EDBDED9B-8F0C-43DD-BA0A-3C6AD3961ED1}" type="presParOf" srcId="{E6A9CFB2-0904-43D3-B991-90218DEE0239}" destId="{CC6C78CC-8A52-4261-BAD5-33B686B811B8}" srcOrd="0" destOrd="0" presId="urn:microsoft.com/office/officeart/2005/8/layout/cycle7"/>
    <dgm:cxn modelId="{F4DA7447-9AC6-4B30-AEE7-B92A34B7978A}" type="presParOf" srcId="{45C5AAF8-1591-49FD-BF6F-99150DAEA71F}" destId="{8A5ABA17-F683-4679-A443-6008D4844FE3}" srcOrd="4" destOrd="0" presId="urn:microsoft.com/office/officeart/2005/8/layout/cycle7"/>
    <dgm:cxn modelId="{C98FB8E3-B37A-47D2-982C-FB4CC3D5CF02}" type="presParOf" srcId="{45C5AAF8-1591-49FD-BF6F-99150DAEA71F}" destId="{8EA55589-8B40-4ADF-A48E-23A18A58AA9D}" srcOrd="5" destOrd="0" presId="urn:microsoft.com/office/officeart/2005/8/layout/cycle7"/>
    <dgm:cxn modelId="{84A65D7C-4A03-4F57-BC5B-5D2903B44605}" type="presParOf" srcId="{8EA55589-8B40-4ADF-A48E-23A18A58AA9D}" destId="{7305F15C-3BAB-4106-BB65-A985C7A6131C}" srcOrd="0" destOrd="0" presId="urn:microsoft.com/office/officeart/2005/8/layout/cycle7"/>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53C5DC-EA98-4125-92DC-28335DDDCFE7}" type="doc">
      <dgm:prSet loTypeId="urn:microsoft.com/office/officeart/2005/8/layout/arrow3" loCatId="relationship" qsTypeId="urn:microsoft.com/office/officeart/2005/8/quickstyle/simple5" qsCatId="simple" csTypeId="urn:microsoft.com/office/officeart/2005/8/colors/accent1_2" csCatId="accent1" phldr="1"/>
      <dgm:spPr/>
      <dgm:t>
        <a:bodyPr/>
        <a:lstStyle/>
        <a:p>
          <a:endParaRPr lang="en-GB"/>
        </a:p>
      </dgm:t>
    </dgm:pt>
    <dgm:pt modelId="{632E8B3C-1CA6-4736-AFC3-B28AC805FCC5}">
      <dgm:prSet phldrT="[Text]" custT="1"/>
      <dgm:spPr/>
      <dgm:t>
        <a:bodyPr/>
        <a:lstStyle/>
        <a:p>
          <a:r>
            <a:rPr lang="en-GB" sz="1800" b="1" dirty="0" smtClean="0"/>
            <a:t>Scandinavian levels of services</a:t>
          </a:r>
          <a:endParaRPr lang="en-GB" sz="1800" b="1" dirty="0"/>
        </a:p>
      </dgm:t>
    </dgm:pt>
    <dgm:pt modelId="{2CD305D2-C82D-498A-A3D6-595240BD3CAC}" type="parTrans" cxnId="{959428F3-33D5-4334-AA72-208562912AF2}">
      <dgm:prSet/>
      <dgm:spPr/>
      <dgm:t>
        <a:bodyPr/>
        <a:lstStyle/>
        <a:p>
          <a:endParaRPr lang="en-GB"/>
        </a:p>
      </dgm:t>
    </dgm:pt>
    <dgm:pt modelId="{709B8A83-626D-44BF-AAD6-56641AF6FCD5}" type="sibTrans" cxnId="{959428F3-33D5-4334-AA72-208562912AF2}">
      <dgm:prSet/>
      <dgm:spPr/>
      <dgm:t>
        <a:bodyPr/>
        <a:lstStyle/>
        <a:p>
          <a:endParaRPr lang="en-GB"/>
        </a:p>
      </dgm:t>
    </dgm:pt>
    <dgm:pt modelId="{5288FA42-A611-42AB-81F5-508D42FEAA15}">
      <dgm:prSet phldrT="[Text]" custT="1"/>
      <dgm:spPr/>
      <dgm:t>
        <a:bodyPr/>
        <a:lstStyle/>
        <a:p>
          <a:r>
            <a:rPr lang="en-GB" sz="1800" b="1" dirty="0" smtClean="0"/>
            <a:t>American levels of taxation</a:t>
          </a:r>
          <a:endParaRPr lang="en-GB" sz="1800" b="1" dirty="0"/>
        </a:p>
      </dgm:t>
    </dgm:pt>
    <dgm:pt modelId="{B3BA0F30-2BF6-41ED-83C6-7926836D8DC0}" type="parTrans" cxnId="{54F001D1-3294-4138-A5FA-15C3FD646125}">
      <dgm:prSet/>
      <dgm:spPr/>
      <dgm:t>
        <a:bodyPr/>
        <a:lstStyle/>
        <a:p>
          <a:endParaRPr lang="en-GB"/>
        </a:p>
      </dgm:t>
    </dgm:pt>
    <dgm:pt modelId="{B3397F32-E9D5-4803-8C0A-F7DD40E37B82}" type="sibTrans" cxnId="{54F001D1-3294-4138-A5FA-15C3FD646125}">
      <dgm:prSet/>
      <dgm:spPr/>
      <dgm:t>
        <a:bodyPr/>
        <a:lstStyle/>
        <a:p>
          <a:endParaRPr lang="en-GB"/>
        </a:p>
      </dgm:t>
    </dgm:pt>
    <dgm:pt modelId="{D6AA8AE8-B832-4723-B6D2-D76F9C6C6736}" type="pres">
      <dgm:prSet presAssocID="{4353C5DC-EA98-4125-92DC-28335DDDCFE7}" presName="compositeShape" presStyleCnt="0">
        <dgm:presLayoutVars>
          <dgm:chMax val="2"/>
          <dgm:dir/>
          <dgm:resizeHandles val="exact"/>
        </dgm:presLayoutVars>
      </dgm:prSet>
      <dgm:spPr/>
      <dgm:t>
        <a:bodyPr/>
        <a:lstStyle/>
        <a:p>
          <a:endParaRPr lang="en-GB"/>
        </a:p>
      </dgm:t>
    </dgm:pt>
    <dgm:pt modelId="{376E38EE-27FE-4326-972C-E1F217B5B93A}" type="pres">
      <dgm:prSet presAssocID="{4353C5DC-EA98-4125-92DC-28335DDDCFE7}" presName="divider" presStyleLbl="fgShp" presStyleIdx="0" presStyleCnt="1"/>
      <dgm:spPr/>
    </dgm:pt>
    <dgm:pt modelId="{27FE679A-2246-4F4E-B752-BDE3ECD14937}" type="pres">
      <dgm:prSet presAssocID="{632E8B3C-1CA6-4736-AFC3-B28AC805FCC5}" presName="downArrow" presStyleLbl="node1" presStyleIdx="0" presStyleCnt="2"/>
      <dgm:spPr/>
    </dgm:pt>
    <dgm:pt modelId="{5BD89D55-D99E-4959-9348-1FBE82699918}" type="pres">
      <dgm:prSet presAssocID="{632E8B3C-1CA6-4736-AFC3-B28AC805FCC5}" presName="downArrowText" presStyleLbl="revTx" presStyleIdx="0" presStyleCnt="2">
        <dgm:presLayoutVars>
          <dgm:bulletEnabled val="1"/>
        </dgm:presLayoutVars>
      </dgm:prSet>
      <dgm:spPr/>
      <dgm:t>
        <a:bodyPr/>
        <a:lstStyle/>
        <a:p>
          <a:endParaRPr lang="en-GB"/>
        </a:p>
      </dgm:t>
    </dgm:pt>
    <dgm:pt modelId="{D163DE60-459B-4E0C-A8F9-3B51D5176342}" type="pres">
      <dgm:prSet presAssocID="{5288FA42-A611-42AB-81F5-508D42FEAA15}" presName="upArrow" presStyleLbl="node1" presStyleIdx="1" presStyleCnt="2" custLinFactNeighborX="-1552" custLinFactNeighborY="-4741"/>
      <dgm:spPr/>
    </dgm:pt>
    <dgm:pt modelId="{1A2B0639-58E4-46C7-9DAA-9B0FD56227F1}" type="pres">
      <dgm:prSet presAssocID="{5288FA42-A611-42AB-81F5-508D42FEAA15}" presName="upArrowText" presStyleLbl="revTx" presStyleIdx="1" presStyleCnt="2">
        <dgm:presLayoutVars>
          <dgm:bulletEnabled val="1"/>
        </dgm:presLayoutVars>
      </dgm:prSet>
      <dgm:spPr/>
      <dgm:t>
        <a:bodyPr/>
        <a:lstStyle/>
        <a:p>
          <a:endParaRPr lang="en-GB"/>
        </a:p>
      </dgm:t>
    </dgm:pt>
  </dgm:ptLst>
  <dgm:cxnLst>
    <dgm:cxn modelId="{54F001D1-3294-4138-A5FA-15C3FD646125}" srcId="{4353C5DC-EA98-4125-92DC-28335DDDCFE7}" destId="{5288FA42-A611-42AB-81F5-508D42FEAA15}" srcOrd="1" destOrd="0" parTransId="{B3BA0F30-2BF6-41ED-83C6-7926836D8DC0}" sibTransId="{B3397F32-E9D5-4803-8C0A-F7DD40E37B82}"/>
    <dgm:cxn modelId="{959428F3-33D5-4334-AA72-208562912AF2}" srcId="{4353C5DC-EA98-4125-92DC-28335DDDCFE7}" destId="{632E8B3C-1CA6-4736-AFC3-B28AC805FCC5}" srcOrd="0" destOrd="0" parTransId="{2CD305D2-C82D-498A-A3D6-595240BD3CAC}" sibTransId="{709B8A83-626D-44BF-AAD6-56641AF6FCD5}"/>
    <dgm:cxn modelId="{E6F44A5E-C928-4FFE-A92B-26B8065F9FAC}" type="presOf" srcId="{4353C5DC-EA98-4125-92DC-28335DDDCFE7}" destId="{D6AA8AE8-B832-4723-B6D2-D76F9C6C6736}" srcOrd="0" destOrd="0" presId="urn:microsoft.com/office/officeart/2005/8/layout/arrow3"/>
    <dgm:cxn modelId="{A9E02BDD-77DB-483B-AF18-9133BF0CF1F3}" type="presOf" srcId="{632E8B3C-1CA6-4736-AFC3-B28AC805FCC5}" destId="{5BD89D55-D99E-4959-9348-1FBE82699918}" srcOrd="0" destOrd="0" presId="urn:microsoft.com/office/officeart/2005/8/layout/arrow3"/>
    <dgm:cxn modelId="{C346BC1E-F87D-4CC1-AD4E-27E352AF53D1}" type="presOf" srcId="{5288FA42-A611-42AB-81F5-508D42FEAA15}" destId="{1A2B0639-58E4-46C7-9DAA-9B0FD56227F1}" srcOrd="0" destOrd="0" presId="urn:microsoft.com/office/officeart/2005/8/layout/arrow3"/>
    <dgm:cxn modelId="{F17C958E-9BB3-4E27-A408-EBD9A4A6FC12}" type="presParOf" srcId="{D6AA8AE8-B832-4723-B6D2-D76F9C6C6736}" destId="{376E38EE-27FE-4326-972C-E1F217B5B93A}" srcOrd="0" destOrd="0" presId="urn:microsoft.com/office/officeart/2005/8/layout/arrow3"/>
    <dgm:cxn modelId="{00DA3445-CA7E-468A-9BF9-DD9F9DB159B0}" type="presParOf" srcId="{D6AA8AE8-B832-4723-B6D2-D76F9C6C6736}" destId="{27FE679A-2246-4F4E-B752-BDE3ECD14937}" srcOrd="1" destOrd="0" presId="urn:microsoft.com/office/officeart/2005/8/layout/arrow3"/>
    <dgm:cxn modelId="{12AA0EB4-EA63-4298-8803-AA2E1CB98B2D}" type="presParOf" srcId="{D6AA8AE8-B832-4723-B6D2-D76F9C6C6736}" destId="{5BD89D55-D99E-4959-9348-1FBE82699918}" srcOrd="2" destOrd="0" presId="urn:microsoft.com/office/officeart/2005/8/layout/arrow3"/>
    <dgm:cxn modelId="{814D4E0E-F43B-4E1A-A573-9E11A7F18989}" type="presParOf" srcId="{D6AA8AE8-B832-4723-B6D2-D76F9C6C6736}" destId="{D163DE60-459B-4E0C-A8F9-3B51D5176342}" srcOrd="3" destOrd="0" presId="urn:microsoft.com/office/officeart/2005/8/layout/arrow3"/>
    <dgm:cxn modelId="{CB052747-DBD0-48F4-9E32-D6F97AE057F7}" type="presParOf" srcId="{D6AA8AE8-B832-4723-B6D2-D76F9C6C6736}" destId="{1A2B0639-58E4-46C7-9DAA-9B0FD56227F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1D9432-D3F0-45CE-AD95-688F1F55046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E17A43CE-D96E-4A51-987D-B8D952C07435}">
      <dgm:prSet phldrT="[Text]"/>
      <dgm:spPr/>
      <dgm:t>
        <a:bodyPr/>
        <a:lstStyle/>
        <a:p>
          <a:r>
            <a:rPr lang="en-GB" b="1" dirty="0" smtClean="0">
              <a:solidFill>
                <a:schemeClr val="bg1"/>
              </a:solidFill>
            </a:rPr>
            <a:t>Riots and disorder</a:t>
          </a:r>
          <a:endParaRPr lang="en-GB" b="1" dirty="0">
            <a:solidFill>
              <a:schemeClr val="bg1"/>
            </a:solidFill>
          </a:endParaRPr>
        </a:p>
      </dgm:t>
    </dgm:pt>
    <dgm:pt modelId="{E60CE354-70AA-4A1E-AC14-C8C195D4C09D}" type="parTrans" cxnId="{CEF0D19E-327C-4B1E-B110-D85B0B121778}">
      <dgm:prSet/>
      <dgm:spPr/>
      <dgm:t>
        <a:bodyPr/>
        <a:lstStyle/>
        <a:p>
          <a:endParaRPr lang="en-GB"/>
        </a:p>
      </dgm:t>
    </dgm:pt>
    <dgm:pt modelId="{271F6E2D-6BCC-42EA-A001-B6AAE716B232}" type="sibTrans" cxnId="{CEF0D19E-327C-4B1E-B110-D85B0B121778}">
      <dgm:prSet/>
      <dgm:spPr/>
      <dgm:t>
        <a:bodyPr/>
        <a:lstStyle/>
        <a:p>
          <a:endParaRPr lang="en-GB"/>
        </a:p>
      </dgm:t>
    </dgm:pt>
    <dgm:pt modelId="{85F0342E-3A10-408F-A30F-BCEE7DB5118F}">
      <dgm:prSet phldrT="[Text]"/>
      <dgm:spPr/>
      <dgm:t>
        <a:bodyPr/>
        <a:lstStyle/>
        <a:p>
          <a:r>
            <a:rPr lang="en-GB" dirty="0" smtClean="0">
              <a:solidFill>
                <a:srgbClr val="0070C0"/>
              </a:solidFill>
            </a:rPr>
            <a:t>Police:</a:t>
          </a:r>
        </a:p>
        <a:p>
          <a:r>
            <a:rPr lang="en-GB" dirty="0" smtClean="0"/>
            <a:t>Law &amp; order</a:t>
          </a:r>
          <a:endParaRPr lang="en-GB" dirty="0"/>
        </a:p>
      </dgm:t>
    </dgm:pt>
    <dgm:pt modelId="{FBEFCB86-C7A5-4E94-AC75-C3927A799BB9}" type="parTrans" cxnId="{8325DE86-E7F2-40F9-B64E-43FB8B94FD0D}">
      <dgm:prSet/>
      <dgm:spPr/>
      <dgm:t>
        <a:bodyPr/>
        <a:lstStyle/>
        <a:p>
          <a:endParaRPr lang="en-GB"/>
        </a:p>
      </dgm:t>
    </dgm:pt>
    <dgm:pt modelId="{AA17EF83-B0E0-4D1B-B79F-70EE093C4390}" type="sibTrans" cxnId="{8325DE86-E7F2-40F9-B64E-43FB8B94FD0D}">
      <dgm:prSet/>
      <dgm:spPr/>
      <dgm:t>
        <a:bodyPr/>
        <a:lstStyle/>
        <a:p>
          <a:endParaRPr lang="en-GB"/>
        </a:p>
      </dgm:t>
    </dgm:pt>
    <dgm:pt modelId="{0F3B642F-CD13-42FB-A151-0F944FEEE396}">
      <dgm:prSet phldrT="[Text]"/>
      <dgm:spPr/>
      <dgm:t>
        <a:bodyPr/>
        <a:lstStyle/>
        <a:p>
          <a:r>
            <a:rPr lang="en-GB" dirty="0" smtClean="0">
              <a:solidFill>
                <a:srgbClr val="FF0000"/>
              </a:solidFill>
            </a:rPr>
            <a:t>Social Work:</a:t>
          </a:r>
        </a:p>
        <a:p>
          <a:r>
            <a:rPr lang="en-GB" dirty="0" smtClean="0"/>
            <a:t>Poverty</a:t>
          </a:r>
          <a:endParaRPr lang="en-GB" dirty="0"/>
        </a:p>
      </dgm:t>
    </dgm:pt>
    <dgm:pt modelId="{C43CE000-90F9-461F-9A57-8AF72DA6092A}" type="parTrans" cxnId="{99E6C11B-82CE-44DB-A4EC-7CE0E3F3B0BA}">
      <dgm:prSet/>
      <dgm:spPr/>
      <dgm:t>
        <a:bodyPr/>
        <a:lstStyle/>
        <a:p>
          <a:endParaRPr lang="en-GB"/>
        </a:p>
      </dgm:t>
    </dgm:pt>
    <dgm:pt modelId="{F3AF6647-759B-4987-8B96-A14006BD1FF0}" type="sibTrans" cxnId="{99E6C11B-82CE-44DB-A4EC-7CE0E3F3B0BA}">
      <dgm:prSet/>
      <dgm:spPr/>
      <dgm:t>
        <a:bodyPr/>
        <a:lstStyle/>
        <a:p>
          <a:endParaRPr lang="en-GB"/>
        </a:p>
      </dgm:t>
    </dgm:pt>
    <dgm:pt modelId="{C211C49A-C5D8-48BC-BA00-7DC4EC759788}" type="pres">
      <dgm:prSet presAssocID="{2D1D9432-D3F0-45CE-AD95-688F1F550468}" presName="cycle" presStyleCnt="0">
        <dgm:presLayoutVars>
          <dgm:chMax val="1"/>
          <dgm:dir/>
          <dgm:animLvl val="ctr"/>
          <dgm:resizeHandles val="exact"/>
        </dgm:presLayoutVars>
      </dgm:prSet>
      <dgm:spPr/>
      <dgm:t>
        <a:bodyPr/>
        <a:lstStyle/>
        <a:p>
          <a:endParaRPr lang="en-GB"/>
        </a:p>
      </dgm:t>
    </dgm:pt>
    <dgm:pt modelId="{08C2B4E1-C7EF-4A18-924A-E478F51D23D3}" type="pres">
      <dgm:prSet presAssocID="{E17A43CE-D96E-4A51-987D-B8D952C07435}" presName="centerShape" presStyleLbl="node0" presStyleIdx="0" presStyleCnt="1"/>
      <dgm:spPr/>
      <dgm:t>
        <a:bodyPr/>
        <a:lstStyle/>
        <a:p>
          <a:endParaRPr lang="en-GB"/>
        </a:p>
      </dgm:t>
    </dgm:pt>
    <dgm:pt modelId="{327DDF79-7596-4B49-BB2D-44BC592CB779}" type="pres">
      <dgm:prSet presAssocID="{FBEFCB86-C7A5-4E94-AC75-C3927A799BB9}" presName="parTrans" presStyleLbl="bgSibTrans2D1" presStyleIdx="0" presStyleCnt="2"/>
      <dgm:spPr/>
      <dgm:t>
        <a:bodyPr/>
        <a:lstStyle/>
        <a:p>
          <a:endParaRPr lang="en-GB"/>
        </a:p>
      </dgm:t>
    </dgm:pt>
    <dgm:pt modelId="{46A0E715-A75E-4C1D-813C-5F99952264AB}" type="pres">
      <dgm:prSet presAssocID="{85F0342E-3A10-408F-A30F-BCEE7DB5118F}" presName="node" presStyleLbl="node1" presStyleIdx="0" presStyleCnt="2">
        <dgm:presLayoutVars>
          <dgm:bulletEnabled val="1"/>
        </dgm:presLayoutVars>
      </dgm:prSet>
      <dgm:spPr/>
      <dgm:t>
        <a:bodyPr/>
        <a:lstStyle/>
        <a:p>
          <a:endParaRPr lang="en-GB"/>
        </a:p>
      </dgm:t>
    </dgm:pt>
    <dgm:pt modelId="{331DE174-2A16-4764-9095-110070210E89}" type="pres">
      <dgm:prSet presAssocID="{C43CE000-90F9-461F-9A57-8AF72DA6092A}" presName="parTrans" presStyleLbl="bgSibTrans2D1" presStyleIdx="1" presStyleCnt="2"/>
      <dgm:spPr/>
      <dgm:t>
        <a:bodyPr/>
        <a:lstStyle/>
        <a:p>
          <a:endParaRPr lang="en-GB"/>
        </a:p>
      </dgm:t>
    </dgm:pt>
    <dgm:pt modelId="{6F23C34C-2750-44B4-AD80-3FEFF241B351}" type="pres">
      <dgm:prSet presAssocID="{0F3B642F-CD13-42FB-A151-0F944FEEE396}" presName="node" presStyleLbl="node1" presStyleIdx="1" presStyleCnt="2">
        <dgm:presLayoutVars>
          <dgm:bulletEnabled val="1"/>
        </dgm:presLayoutVars>
      </dgm:prSet>
      <dgm:spPr/>
      <dgm:t>
        <a:bodyPr/>
        <a:lstStyle/>
        <a:p>
          <a:endParaRPr lang="en-GB"/>
        </a:p>
      </dgm:t>
    </dgm:pt>
  </dgm:ptLst>
  <dgm:cxnLst>
    <dgm:cxn modelId="{0A0FBF44-DFFD-4F0B-8B75-B470A235A8A7}" type="presOf" srcId="{2D1D9432-D3F0-45CE-AD95-688F1F550468}" destId="{C211C49A-C5D8-48BC-BA00-7DC4EC759788}" srcOrd="0" destOrd="0" presId="urn:microsoft.com/office/officeart/2005/8/layout/radial4"/>
    <dgm:cxn modelId="{5D47829A-3C88-40DB-9C38-4F102B57BF3C}" type="presOf" srcId="{C43CE000-90F9-461F-9A57-8AF72DA6092A}" destId="{331DE174-2A16-4764-9095-110070210E89}" srcOrd="0" destOrd="0" presId="urn:microsoft.com/office/officeart/2005/8/layout/radial4"/>
    <dgm:cxn modelId="{9437C5FD-4CDB-4BC5-8BF4-93CD711DD5F8}" type="presOf" srcId="{85F0342E-3A10-408F-A30F-BCEE7DB5118F}" destId="{46A0E715-A75E-4C1D-813C-5F99952264AB}" srcOrd="0" destOrd="0" presId="urn:microsoft.com/office/officeart/2005/8/layout/radial4"/>
    <dgm:cxn modelId="{9016956C-7A1C-44EC-A4AE-C634F8B68AFB}" type="presOf" srcId="{E17A43CE-D96E-4A51-987D-B8D952C07435}" destId="{08C2B4E1-C7EF-4A18-924A-E478F51D23D3}" srcOrd="0" destOrd="0" presId="urn:microsoft.com/office/officeart/2005/8/layout/radial4"/>
    <dgm:cxn modelId="{CEF0D19E-327C-4B1E-B110-D85B0B121778}" srcId="{2D1D9432-D3F0-45CE-AD95-688F1F550468}" destId="{E17A43CE-D96E-4A51-987D-B8D952C07435}" srcOrd="0" destOrd="0" parTransId="{E60CE354-70AA-4A1E-AC14-C8C195D4C09D}" sibTransId="{271F6E2D-6BCC-42EA-A001-B6AAE716B232}"/>
    <dgm:cxn modelId="{99E6C11B-82CE-44DB-A4EC-7CE0E3F3B0BA}" srcId="{E17A43CE-D96E-4A51-987D-B8D952C07435}" destId="{0F3B642F-CD13-42FB-A151-0F944FEEE396}" srcOrd="1" destOrd="0" parTransId="{C43CE000-90F9-461F-9A57-8AF72DA6092A}" sibTransId="{F3AF6647-759B-4987-8B96-A14006BD1FF0}"/>
    <dgm:cxn modelId="{8325DE86-E7F2-40F9-B64E-43FB8B94FD0D}" srcId="{E17A43CE-D96E-4A51-987D-B8D952C07435}" destId="{85F0342E-3A10-408F-A30F-BCEE7DB5118F}" srcOrd="0" destOrd="0" parTransId="{FBEFCB86-C7A5-4E94-AC75-C3927A799BB9}" sibTransId="{AA17EF83-B0E0-4D1B-B79F-70EE093C4390}"/>
    <dgm:cxn modelId="{8E783922-8F30-478F-A837-C576B3BDB0B5}" type="presOf" srcId="{FBEFCB86-C7A5-4E94-AC75-C3927A799BB9}" destId="{327DDF79-7596-4B49-BB2D-44BC592CB779}" srcOrd="0" destOrd="0" presId="urn:microsoft.com/office/officeart/2005/8/layout/radial4"/>
    <dgm:cxn modelId="{101B12A2-BB02-4A84-B44F-2F4678607931}" type="presOf" srcId="{0F3B642F-CD13-42FB-A151-0F944FEEE396}" destId="{6F23C34C-2750-44B4-AD80-3FEFF241B351}" srcOrd="0" destOrd="0" presId="urn:microsoft.com/office/officeart/2005/8/layout/radial4"/>
    <dgm:cxn modelId="{F0EA3C2A-37E3-4DF1-8354-2C40DE3D71CA}" type="presParOf" srcId="{C211C49A-C5D8-48BC-BA00-7DC4EC759788}" destId="{08C2B4E1-C7EF-4A18-924A-E478F51D23D3}" srcOrd="0" destOrd="0" presId="urn:microsoft.com/office/officeart/2005/8/layout/radial4"/>
    <dgm:cxn modelId="{CEDFDDD1-1804-4705-A12D-EF8B499DDABB}" type="presParOf" srcId="{C211C49A-C5D8-48BC-BA00-7DC4EC759788}" destId="{327DDF79-7596-4B49-BB2D-44BC592CB779}" srcOrd="1" destOrd="0" presId="urn:microsoft.com/office/officeart/2005/8/layout/radial4"/>
    <dgm:cxn modelId="{94C65FB9-59E1-47B1-98C2-A5457B92CEB1}" type="presParOf" srcId="{C211C49A-C5D8-48BC-BA00-7DC4EC759788}" destId="{46A0E715-A75E-4C1D-813C-5F99952264AB}" srcOrd="2" destOrd="0" presId="urn:microsoft.com/office/officeart/2005/8/layout/radial4"/>
    <dgm:cxn modelId="{719FE37D-1DC1-43A8-AAEC-B31DDD404E36}" type="presParOf" srcId="{C211C49A-C5D8-48BC-BA00-7DC4EC759788}" destId="{331DE174-2A16-4764-9095-110070210E89}" srcOrd="3" destOrd="0" presId="urn:microsoft.com/office/officeart/2005/8/layout/radial4"/>
    <dgm:cxn modelId="{EBD1B36E-88E7-4DFE-9F4D-ED33503B304A}" type="presParOf" srcId="{C211C49A-C5D8-48BC-BA00-7DC4EC759788}" destId="{6F23C34C-2750-44B4-AD80-3FEFF241B351}" srcOrd="4"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73D3F-6D8C-4EB2-80D1-FE59729EE36D}">
      <dsp:nvSpPr>
        <dsp:cNvPr id="0" name=""/>
        <dsp:cNvSpPr/>
      </dsp:nvSpPr>
      <dsp:spPr>
        <a:xfrm>
          <a:off x="2651559" y="174861"/>
          <a:ext cx="3617826" cy="3617826"/>
        </a:xfrm>
        <a:prstGeom prst="ellipse">
          <a:avLst/>
        </a:prstGeom>
        <a:solidFill>
          <a:schemeClr val="accent1">
            <a:alpha val="50000"/>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dirty="0" smtClean="0">
            <a:solidFill>
              <a:srgbClr val="FF0000"/>
            </a:solidFill>
          </a:endParaRPr>
        </a:p>
        <a:p>
          <a:pPr lvl="0" algn="ctr" defTabSz="889000">
            <a:lnSpc>
              <a:spcPct val="90000"/>
            </a:lnSpc>
            <a:spcBef>
              <a:spcPct val="0"/>
            </a:spcBef>
            <a:spcAft>
              <a:spcPct val="35000"/>
            </a:spcAft>
          </a:pPr>
          <a:r>
            <a:rPr lang="en-GB" sz="2000" i="1" kern="1200" dirty="0" smtClean="0">
              <a:solidFill>
                <a:srgbClr val="FF0000"/>
              </a:solidFill>
            </a:rPr>
            <a:t>DEMOGRAPHIC</a:t>
          </a:r>
          <a:endParaRPr lang="en-GB" sz="1400" i="1" kern="1200" dirty="0" smtClean="0">
            <a:solidFill>
              <a:srgbClr val="FF0000"/>
            </a:solidFill>
          </a:endParaRPr>
        </a:p>
        <a:p>
          <a:pPr lvl="0" algn="ctr" defTabSz="889000">
            <a:lnSpc>
              <a:spcPct val="90000"/>
            </a:lnSpc>
            <a:spcBef>
              <a:spcPct val="0"/>
            </a:spcBef>
            <a:spcAft>
              <a:spcPct val="35000"/>
            </a:spcAft>
          </a:pPr>
          <a:r>
            <a:rPr lang="en-GB" sz="1400" kern="1200" dirty="0" smtClean="0">
              <a:solidFill>
                <a:srgbClr val="FF0000"/>
              </a:solidFill>
            </a:rPr>
            <a:t>Over the next 20 years demography alone could increase expenditure on health and social care by 70 per cent.</a:t>
          </a:r>
        </a:p>
        <a:p>
          <a:pPr lvl="0" algn="ctr" defTabSz="889000">
            <a:lnSpc>
              <a:spcPct val="90000"/>
            </a:lnSpc>
            <a:spcBef>
              <a:spcPct val="0"/>
            </a:spcBef>
            <a:spcAft>
              <a:spcPct val="35000"/>
            </a:spcAft>
          </a:pPr>
          <a:r>
            <a:rPr lang="en-GB" sz="1600" kern="1200" dirty="0" smtClean="0">
              <a:solidFill>
                <a:schemeClr val="bg1"/>
              </a:solidFill>
            </a:rPr>
            <a:t>1,042,00 pensioners in 2010</a:t>
          </a:r>
        </a:p>
        <a:p>
          <a:pPr lvl="0" algn="ctr" defTabSz="889000">
            <a:lnSpc>
              <a:spcPct val="90000"/>
            </a:lnSpc>
            <a:spcBef>
              <a:spcPct val="0"/>
            </a:spcBef>
            <a:spcAft>
              <a:spcPct val="35000"/>
            </a:spcAft>
          </a:pPr>
          <a:r>
            <a:rPr lang="en-GB" sz="1600" kern="1200" dirty="0" smtClean="0">
              <a:solidFill>
                <a:schemeClr val="bg1"/>
              </a:solidFill>
            </a:rPr>
            <a:t>1,315,000 pensioners by 2035</a:t>
          </a:r>
          <a:endParaRPr lang="en-GB" sz="1600" kern="1200" dirty="0">
            <a:solidFill>
              <a:schemeClr val="bg1"/>
            </a:solidFill>
          </a:endParaRPr>
        </a:p>
      </dsp:txBody>
      <dsp:txXfrm>
        <a:off x="3133935" y="807981"/>
        <a:ext cx="2653073" cy="1628022"/>
      </dsp:txXfrm>
    </dsp:sp>
    <dsp:sp modelId="{8118E41A-AE0D-4C1C-AB69-66B4A6729177}">
      <dsp:nvSpPr>
        <dsp:cNvPr id="0" name=""/>
        <dsp:cNvSpPr/>
      </dsp:nvSpPr>
      <dsp:spPr>
        <a:xfrm>
          <a:off x="4034304" y="2383906"/>
          <a:ext cx="3617826" cy="3617826"/>
        </a:xfrm>
        <a:prstGeom prst="ellipse">
          <a:avLst/>
        </a:prstGeom>
        <a:no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i="1" kern="1200" dirty="0" smtClean="0">
            <a:solidFill>
              <a:srgbClr val="FF0000"/>
            </a:solidFill>
          </a:endParaRPr>
        </a:p>
        <a:p>
          <a:pPr lvl="0" algn="ctr" defTabSz="889000">
            <a:lnSpc>
              <a:spcPct val="90000"/>
            </a:lnSpc>
            <a:spcBef>
              <a:spcPct val="0"/>
            </a:spcBef>
            <a:spcAft>
              <a:spcPct val="35000"/>
            </a:spcAft>
          </a:pPr>
          <a:endParaRPr lang="en-GB" sz="2000" i="1" kern="1200" dirty="0" smtClean="0">
            <a:solidFill>
              <a:srgbClr val="FF0000"/>
            </a:solidFill>
          </a:endParaRPr>
        </a:p>
        <a:p>
          <a:pPr lvl="0" algn="ctr" defTabSz="889000">
            <a:lnSpc>
              <a:spcPct val="90000"/>
            </a:lnSpc>
            <a:spcBef>
              <a:spcPct val="0"/>
            </a:spcBef>
            <a:spcAft>
              <a:spcPct val="35000"/>
            </a:spcAft>
          </a:pPr>
          <a:endParaRPr lang="en-GB" sz="2000" i="1" kern="1200" dirty="0" smtClean="0">
            <a:solidFill>
              <a:srgbClr val="FF0000"/>
            </a:solidFill>
          </a:endParaRPr>
        </a:p>
        <a:p>
          <a:pPr lvl="0" algn="ctr" defTabSz="889000">
            <a:lnSpc>
              <a:spcPct val="90000"/>
            </a:lnSpc>
            <a:spcBef>
              <a:spcPct val="0"/>
            </a:spcBef>
            <a:spcAft>
              <a:spcPct val="35000"/>
            </a:spcAft>
          </a:pPr>
          <a:endParaRPr lang="en-GB" sz="2000" i="1" kern="1200" dirty="0" smtClean="0">
            <a:solidFill>
              <a:srgbClr val="FF0000"/>
            </a:solidFill>
          </a:endParaRPr>
        </a:p>
        <a:p>
          <a:pPr lvl="0" algn="ctr" defTabSz="889000">
            <a:lnSpc>
              <a:spcPct val="90000"/>
            </a:lnSpc>
            <a:spcBef>
              <a:spcPct val="0"/>
            </a:spcBef>
            <a:spcAft>
              <a:spcPct val="35000"/>
            </a:spcAft>
          </a:pPr>
          <a:endParaRPr lang="en-GB" sz="2000" i="1" kern="1200" dirty="0" smtClean="0">
            <a:solidFill>
              <a:srgbClr val="FF0000"/>
            </a:solidFill>
          </a:endParaRPr>
        </a:p>
        <a:p>
          <a:pPr lvl="0" algn="ctr" defTabSz="889000">
            <a:lnSpc>
              <a:spcPct val="90000"/>
            </a:lnSpc>
            <a:spcBef>
              <a:spcPct val="0"/>
            </a:spcBef>
            <a:spcAft>
              <a:spcPct val="35000"/>
            </a:spcAft>
          </a:pPr>
          <a:r>
            <a:rPr lang="en-GB" sz="2000" i="1" kern="1200" dirty="0" smtClean="0">
              <a:solidFill>
                <a:srgbClr val="FF0000"/>
              </a:solidFill>
            </a:rPr>
            <a:t>INSTITUTIONAL</a:t>
          </a:r>
        </a:p>
        <a:p>
          <a:pPr lvl="0" algn="ctr" defTabSz="889000">
            <a:lnSpc>
              <a:spcPct val="90000"/>
            </a:lnSpc>
            <a:spcBef>
              <a:spcPct val="0"/>
            </a:spcBef>
            <a:spcAft>
              <a:spcPct val="35000"/>
            </a:spcAft>
          </a:pPr>
          <a:r>
            <a:rPr lang="en-GB" sz="1600" i="1" kern="1200" dirty="0" smtClean="0">
              <a:solidFill>
                <a:schemeClr val="bg1"/>
              </a:solidFill>
            </a:rPr>
            <a:t>‘For a small country, Scotland has a plethora of institutions, including 32 local authorities, 23 NHS bodies, 8 police forces, 20 universities, 43 colleges, and over 1000 other public bodies.’</a:t>
          </a:r>
        </a:p>
        <a:p>
          <a:pPr lvl="0" algn="ctr" defTabSz="889000">
            <a:lnSpc>
              <a:spcPct val="90000"/>
            </a:lnSpc>
            <a:spcBef>
              <a:spcPct val="0"/>
            </a:spcBef>
            <a:spcAft>
              <a:spcPct val="35000"/>
            </a:spcAft>
          </a:pPr>
          <a:r>
            <a:rPr lang="en-GB" sz="1600" i="1" kern="1200" dirty="0" smtClean="0">
              <a:solidFill>
                <a:schemeClr val="bg1"/>
              </a:solidFill>
            </a:rPr>
            <a:t>Independent Budget Review report July 2010.</a:t>
          </a:r>
        </a:p>
        <a:p>
          <a:pPr lvl="0" algn="ctr" defTabSz="889000">
            <a:lnSpc>
              <a:spcPct val="90000"/>
            </a:lnSpc>
            <a:spcBef>
              <a:spcPct val="0"/>
            </a:spcBef>
            <a:spcAft>
              <a:spcPct val="35000"/>
            </a:spcAft>
          </a:pPr>
          <a:endParaRPr lang="en-GB" sz="2000" kern="1200" dirty="0" smtClean="0">
            <a:solidFill>
              <a:srgbClr val="FF0000"/>
            </a:solidFill>
          </a:endParaRPr>
        </a:p>
        <a:p>
          <a:pPr lvl="0" algn="ctr" defTabSz="889000">
            <a:lnSpc>
              <a:spcPct val="90000"/>
            </a:lnSpc>
            <a:spcBef>
              <a:spcPct val="0"/>
            </a:spcBef>
            <a:spcAft>
              <a:spcPct val="35000"/>
            </a:spcAft>
          </a:pPr>
          <a:endParaRPr lang="en-GB" sz="2000" kern="1200" dirty="0" smtClean="0">
            <a:solidFill>
              <a:srgbClr val="FF0000"/>
            </a:solidFill>
          </a:endParaRPr>
        </a:p>
        <a:p>
          <a:pPr lvl="0" algn="ctr" defTabSz="889000">
            <a:lnSpc>
              <a:spcPct val="90000"/>
            </a:lnSpc>
            <a:spcBef>
              <a:spcPct val="0"/>
            </a:spcBef>
            <a:spcAft>
              <a:spcPct val="35000"/>
            </a:spcAft>
          </a:pPr>
          <a:endParaRPr lang="en-GB" sz="2000" kern="1200" dirty="0" smtClean="0">
            <a:solidFill>
              <a:srgbClr val="FF0000"/>
            </a:solidFill>
          </a:endParaRPr>
        </a:p>
        <a:p>
          <a:pPr lvl="0" algn="ctr" defTabSz="889000">
            <a:lnSpc>
              <a:spcPct val="90000"/>
            </a:lnSpc>
            <a:spcBef>
              <a:spcPct val="0"/>
            </a:spcBef>
            <a:spcAft>
              <a:spcPct val="35000"/>
            </a:spcAft>
          </a:pPr>
          <a:endParaRPr lang="en-GB" sz="2000" kern="1200" dirty="0" smtClean="0">
            <a:solidFill>
              <a:srgbClr val="FF0000"/>
            </a:solidFill>
          </a:endParaRPr>
        </a:p>
        <a:p>
          <a:pPr lvl="0" algn="ctr" defTabSz="889000">
            <a:lnSpc>
              <a:spcPct val="90000"/>
            </a:lnSpc>
            <a:spcBef>
              <a:spcPct val="0"/>
            </a:spcBef>
            <a:spcAft>
              <a:spcPct val="35000"/>
            </a:spcAft>
          </a:pPr>
          <a:endParaRPr lang="en-GB" sz="2500" kern="1200" dirty="0" smtClean="0">
            <a:solidFill>
              <a:srgbClr val="FF0000"/>
            </a:solidFill>
          </a:endParaRPr>
        </a:p>
        <a:p>
          <a:pPr lvl="0" algn="ctr" defTabSz="889000">
            <a:lnSpc>
              <a:spcPct val="90000"/>
            </a:lnSpc>
            <a:spcBef>
              <a:spcPct val="0"/>
            </a:spcBef>
            <a:spcAft>
              <a:spcPct val="35000"/>
            </a:spcAft>
          </a:pPr>
          <a:endParaRPr lang="en-GB" sz="2500" kern="1200" dirty="0">
            <a:solidFill>
              <a:srgbClr val="FF0000"/>
            </a:solidFill>
          </a:endParaRPr>
        </a:p>
      </dsp:txBody>
      <dsp:txXfrm>
        <a:off x="5140756" y="3318512"/>
        <a:ext cx="2170696" cy="1989804"/>
      </dsp:txXfrm>
    </dsp:sp>
    <dsp:sp modelId="{D530DF4F-FCE9-436F-A7C1-9F1F2703ACCC}">
      <dsp:nvSpPr>
        <dsp:cNvPr id="0" name=""/>
        <dsp:cNvSpPr/>
      </dsp:nvSpPr>
      <dsp:spPr>
        <a:xfrm>
          <a:off x="1355822" y="2401417"/>
          <a:ext cx="3617826" cy="3617826"/>
        </a:xfrm>
        <a:prstGeom prst="ellipse">
          <a:avLst/>
        </a:prstGeom>
        <a:solidFill>
          <a:schemeClr val="accent1">
            <a:alpha val="50000"/>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i="1" kern="1200" dirty="0" smtClean="0">
            <a:solidFill>
              <a:srgbClr val="FF0000"/>
            </a:solidFill>
          </a:endParaRPr>
        </a:p>
        <a:p>
          <a:pPr lvl="0" algn="ctr" defTabSz="889000">
            <a:lnSpc>
              <a:spcPct val="90000"/>
            </a:lnSpc>
            <a:spcBef>
              <a:spcPct val="0"/>
            </a:spcBef>
            <a:spcAft>
              <a:spcPct val="35000"/>
            </a:spcAft>
          </a:pPr>
          <a:endParaRPr lang="en-GB" sz="2000" i="1" kern="1200" dirty="0" smtClean="0">
            <a:solidFill>
              <a:srgbClr val="FF0000"/>
            </a:solidFill>
          </a:endParaRPr>
        </a:p>
        <a:p>
          <a:pPr lvl="0" algn="ctr" defTabSz="889000">
            <a:lnSpc>
              <a:spcPct val="90000"/>
            </a:lnSpc>
            <a:spcBef>
              <a:spcPct val="0"/>
            </a:spcBef>
            <a:spcAft>
              <a:spcPct val="35000"/>
            </a:spcAft>
          </a:pPr>
          <a:endParaRPr lang="en-GB" sz="2000" i="1" kern="1200" dirty="0" smtClean="0">
            <a:solidFill>
              <a:srgbClr val="FF0000"/>
            </a:solidFill>
          </a:endParaRPr>
        </a:p>
        <a:p>
          <a:pPr lvl="0" algn="ctr" defTabSz="889000">
            <a:lnSpc>
              <a:spcPct val="90000"/>
            </a:lnSpc>
            <a:spcBef>
              <a:spcPct val="0"/>
            </a:spcBef>
            <a:spcAft>
              <a:spcPct val="35000"/>
            </a:spcAft>
          </a:pPr>
          <a:r>
            <a:rPr lang="en-GB" sz="2000" i="1" kern="1200" dirty="0" smtClean="0">
              <a:solidFill>
                <a:srgbClr val="FF0000"/>
              </a:solidFill>
            </a:rPr>
            <a:t>FINANCIAL</a:t>
          </a:r>
        </a:p>
        <a:p>
          <a:pPr lvl="0" algn="ctr" defTabSz="889000">
            <a:lnSpc>
              <a:spcPct val="90000"/>
            </a:lnSpc>
            <a:spcBef>
              <a:spcPct val="0"/>
            </a:spcBef>
            <a:spcAft>
              <a:spcPct val="35000"/>
            </a:spcAft>
          </a:pPr>
          <a:r>
            <a:rPr lang="en-GB" sz="1600" i="1" kern="1200" dirty="0" smtClean="0">
              <a:solidFill>
                <a:schemeClr val="bg1"/>
              </a:solidFill>
            </a:rPr>
            <a:t>‘… a long hard financial winter, which will require very difficult choices to be made about priorities’</a:t>
          </a:r>
        </a:p>
        <a:p>
          <a:pPr lvl="0" algn="ctr" defTabSz="889000">
            <a:lnSpc>
              <a:spcPct val="90000"/>
            </a:lnSpc>
            <a:spcBef>
              <a:spcPct val="0"/>
            </a:spcBef>
            <a:spcAft>
              <a:spcPct val="35000"/>
            </a:spcAft>
          </a:pPr>
          <a:r>
            <a:rPr lang="en-GB" sz="1600" i="1" kern="1200" dirty="0" smtClean="0">
              <a:solidFill>
                <a:schemeClr val="bg1"/>
              </a:solidFill>
            </a:rPr>
            <a:t>Auditor General June 2010</a:t>
          </a:r>
        </a:p>
        <a:p>
          <a:pPr lvl="0" algn="ctr" defTabSz="889000">
            <a:lnSpc>
              <a:spcPct val="90000"/>
            </a:lnSpc>
            <a:spcBef>
              <a:spcPct val="0"/>
            </a:spcBef>
            <a:spcAft>
              <a:spcPct val="35000"/>
            </a:spcAft>
          </a:pPr>
          <a:endParaRPr lang="en-GB" sz="2000" kern="1200" dirty="0" smtClean="0">
            <a:solidFill>
              <a:srgbClr val="FF0000"/>
            </a:solidFill>
          </a:endParaRPr>
        </a:p>
        <a:p>
          <a:pPr lvl="0" algn="ctr" defTabSz="889000">
            <a:lnSpc>
              <a:spcPct val="90000"/>
            </a:lnSpc>
            <a:spcBef>
              <a:spcPct val="0"/>
            </a:spcBef>
            <a:spcAft>
              <a:spcPct val="35000"/>
            </a:spcAft>
          </a:pPr>
          <a:endParaRPr lang="en-GB" sz="2000" kern="1200" dirty="0" smtClean="0">
            <a:solidFill>
              <a:srgbClr val="FF0000"/>
            </a:solidFill>
          </a:endParaRPr>
        </a:p>
        <a:p>
          <a:pPr lvl="0" algn="ctr" defTabSz="889000">
            <a:lnSpc>
              <a:spcPct val="90000"/>
            </a:lnSpc>
            <a:spcBef>
              <a:spcPct val="0"/>
            </a:spcBef>
            <a:spcAft>
              <a:spcPct val="35000"/>
            </a:spcAft>
          </a:pPr>
          <a:endParaRPr lang="en-GB" sz="2000" kern="1200" dirty="0" smtClean="0">
            <a:solidFill>
              <a:srgbClr val="FF0000"/>
            </a:solidFill>
          </a:endParaRPr>
        </a:p>
        <a:p>
          <a:pPr lvl="0" algn="ctr" defTabSz="889000">
            <a:lnSpc>
              <a:spcPct val="90000"/>
            </a:lnSpc>
            <a:spcBef>
              <a:spcPct val="0"/>
            </a:spcBef>
            <a:spcAft>
              <a:spcPct val="35000"/>
            </a:spcAft>
          </a:pPr>
          <a:endParaRPr lang="en-GB" sz="3200" kern="1200" dirty="0" smtClean="0">
            <a:solidFill>
              <a:srgbClr val="FF0000"/>
            </a:solidFill>
          </a:endParaRPr>
        </a:p>
        <a:p>
          <a:pPr lvl="0" algn="ctr" defTabSz="889000">
            <a:lnSpc>
              <a:spcPct val="90000"/>
            </a:lnSpc>
            <a:spcBef>
              <a:spcPct val="0"/>
            </a:spcBef>
            <a:spcAft>
              <a:spcPct val="35000"/>
            </a:spcAft>
          </a:pPr>
          <a:endParaRPr lang="en-GB" sz="3200" kern="1200" dirty="0">
            <a:solidFill>
              <a:srgbClr val="FF0000"/>
            </a:solidFill>
          </a:endParaRPr>
        </a:p>
      </dsp:txBody>
      <dsp:txXfrm>
        <a:off x="1696500" y="3336022"/>
        <a:ext cx="2170696" cy="1989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BE520-4998-4C2F-A822-6B40AFC496D8}">
      <dsp:nvSpPr>
        <dsp:cNvPr id="0" name=""/>
        <dsp:cNvSpPr/>
      </dsp:nvSpPr>
      <dsp:spPr>
        <a:xfrm>
          <a:off x="1013315" y="740"/>
          <a:ext cx="1141720" cy="570860"/>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Interests</a:t>
          </a:r>
          <a:endParaRPr lang="en-GB" sz="1400" kern="1200" dirty="0"/>
        </a:p>
      </dsp:txBody>
      <dsp:txXfrm>
        <a:off x="1030035" y="17460"/>
        <a:ext cx="1108280" cy="537420"/>
      </dsp:txXfrm>
    </dsp:sp>
    <dsp:sp modelId="{161909F2-CF28-404F-9B6E-5EFA5DB8731F}">
      <dsp:nvSpPr>
        <dsp:cNvPr id="0" name=""/>
        <dsp:cNvSpPr/>
      </dsp:nvSpPr>
      <dsp:spPr>
        <a:xfrm rot="3600000">
          <a:off x="1757971" y="1002910"/>
          <a:ext cx="595385" cy="199801"/>
        </a:xfrm>
        <a:prstGeom prst="lef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1817911" y="1042870"/>
        <a:ext cx="475505" cy="119881"/>
      </dsp:txXfrm>
    </dsp:sp>
    <dsp:sp modelId="{DE25C4A1-395B-4F11-82EF-96147B65F31C}">
      <dsp:nvSpPr>
        <dsp:cNvPr id="0" name=""/>
        <dsp:cNvSpPr/>
      </dsp:nvSpPr>
      <dsp:spPr>
        <a:xfrm>
          <a:off x="1956291" y="1634022"/>
          <a:ext cx="1141720" cy="570860"/>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Bureaucracy</a:t>
          </a:r>
          <a:endParaRPr lang="en-GB" sz="1400" kern="1200" dirty="0"/>
        </a:p>
      </dsp:txBody>
      <dsp:txXfrm>
        <a:off x="1973011" y="1650742"/>
        <a:ext cx="1108280" cy="537420"/>
      </dsp:txXfrm>
    </dsp:sp>
    <dsp:sp modelId="{E6A9CFB2-0904-43D3-B991-90218DEE0239}">
      <dsp:nvSpPr>
        <dsp:cNvPr id="0" name=""/>
        <dsp:cNvSpPr/>
      </dsp:nvSpPr>
      <dsp:spPr>
        <a:xfrm rot="10800000">
          <a:off x="1286483" y="1819552"/>
          <a:ext cx="595385" cy="199801"/>
        </a:xfrm>
        <a:prstGeom prst="lef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rot="10800000">
        <a:off x="1346423" y="1859512"/>
        <a:ext cx="475505" cy="119881"/>
      </dsp:txXfrm>
    </dsp:sp>
    <dsp:sp modelId="{8A5ABA17-F683-4679-A443-6008D4844FE3}">
      <dsp:nvSpPr>
        <dsp:cNvPr id="0" name=""/>
        <dsp:cNvSpPr/>
      </dsp:nvSpPr>
      <dsp:spPr>
        <a:xfrm>
          <a:off x="70339" y="1634022"/>
          <a:ext cx="1141720" cy="570860"/>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Policies</a:t>
          </a:r>
          <a:endParaRPr lang="en-GB" sz="1400" kern="1200" dirty="0"/>
        </a:p>
      </dsp:txBody>
      <dsp:txXfrm>
        <a:off x="87059" y="1650742"/>
        <a:ext cx="1108280" cy="537420"/>
      </dsp:txXfrm>
    </dsp:sp>
    <dsp:sp modelId="{8EA55589-8B40-4ADF-A48E-23A18A58AA9D}">
      <dsp:nvSpPr>
        <dsp:cNvPr id="0" name=""/>
        <dsp:cNvSpPr/>
      </dsp:nvSpPr>
      <dsp:spPr>
        <a:xfrm rot="18000000">
          <a:off x="814995" y="1002910"/>
          <a:ext cx="595385" cy="199801"/>
        </a:xfrm>
        <a:prstGeom prst="lef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874935" y="1042870"/>
        <a:ext cx="475505" cy="1198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E38EE-27FE-4326-972C-E1F217B5B93A}">
      <dsp:nvSpPr>
        <dsp:cNvPr id="0" name=""/>
        <dsp:cNvSpPr/>
      </dsp:nvSpPr>
      <dsp:spPr>
        <a:xfrm rot="21300000">
          <a:off x="232314" y="834495"/>
          <a:ext cx="4791955" cy="419241"/>
        </a:xfrm>
        <a:prstGeom prst="mathMinus">
          <a:avLst/>
        </a:prstGeom>
        <a:gradFill rotWithShape="0">
          <a:gsLst>
            <a:gs pos="0">
              <a:schemeClr val="accent1">
                <a:tint val="60000"/>
                <a:hueOff val="0"/>
                <a:satOff val="0"/>
                <a:lumOff val="0"/>
                <a:alphaOff val="0"/>
                <a:shade val="47500"/>
                <a:satMod val="137000"/>
              </a:schemeClr>
            </a:gs>
            <a:gs pos="55000">
              <a:schemeClr val="accent1">
                <a:tint val="60000"/>
                <a:hueOff val="0"/>
                <a:satOff val="0"/>
                <a:lumOff val="0"/>
                <a:alphaOff val="0"/>
                <a:shade val="69000"/>
                <a:satMod val="137000"/>
              </a:schemeClr>
            </a:gs>
            <a:gs pos="100000">
              <a:schemeClr val="accent1">
                <a:tint val="60000"/>
                <a:hueOff val="0"/>
                <a:satOff val="0"/>
                <a:lumOff val="0"/>
                <a:alphaOff val="0"/>
                <a:shade val="98000"/>
                <a:satMod val="137000"/>
              </a:schemeClr>
            </a:gs>
          </a:gsLst>
          <a:lin ang="16200000" scaled="0"/>
        </a:gradFill>
        <a:ln>
          <a:noFill/>
        </a:ln>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accent1">
              <a:tint val="60000"/>
              <a:hueOff val="0"/>
              <a:satOff val="0"/>
              <a:lumOff val="0"/>
              <a:alphaOff val="0"/>
              <a:shade val="20000"/>
            </a:schemeClr>
          </a:contourClr>
        </a:sp3d>
      </dsp:spPr>
      <dsp:style>
        <a:lnRef idx="0">
          <a:scrgbClr r="0" g="0" b="0"/>
        </a:lnRef>
        <a:fillRef idx="3">
          <a:scrgbClr r="0" g="0" b="0"/>
        </a:fillRef>
        <a:effectRef idx="3">
          <a:scrgbClr r="0" g="0" b="0"/>
        </a:effectRef>
        <a:fontRef idx="minor"/>
      </dsp:style>
    </dsp:sp>
    <dsp:sp modelId="{27FE679A-2246-4F4E-B752-BDE3ECD14937}">
      <dsp:nvSpPr>
        <dsp:cNvPr id="0" name=""/>
        <dsp:cNvSpPr/>
      </dsp:nvSpPr>
      <dsp:spPr>
        <a:xfrm>
          <a:off x="630790" y="104411"/>
          <a:ext cx="1576975" cy="835292"/>
        </a:xfrm>
        <a:prstGeom prst="downArrow">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accent1">
              <a:hueOff val="0"/>
              <a:satOff val="0"/>
              <a:lumOff val="0"/>
              <a:alphaOff val="0"/>
              <a:shade val="20000"/>
            </a:schemeClr>
          </a:contourClr>
        </a:sp3d>
      </dsp:spPr>
      <dsp:style>
        <a:lnRef idx="0">
          <a:scrgbClr r="0" g="0" b="0"/>
        </a:lnRef>
        <a:fillRef idx="3">
          <a:scrgbClr r="0" g="0" b="0"/>
        </a:fillRef>
        <a:effectRef idx="3">
          <a:scrgbClr r="0" g="0" b="0"/>
        </a:effectRef>
        <a:fontRef idx="minor">
          <a:schemeClr val="lt1"/>
        </a:fontRef>
      </dsp:style>
    </dsp:sp>
    <dsp:sp modelId="{5BD89D55-D99E-4959-9348-1FBE82699918}">
      <dsp:nvSpPr>
        <dsp:cNvPr id="0" name=""/>
        <dsp:cNvSpPr/>
      </dsp:nvSpPr>
      <dsp:spPr>
        <a:xfrm>
          <a:off x="2785989" y="0"/>
          <a:ext cx="1682106" cy="877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smtClean="0"/>
            <a:t>Scandinavian levels of services</a:t>
          </a:r>
          <a:endParaRPr lang="en-GB" sz="1800" b="1" kern="1200" dirty="0"/>
        </a:p>
      </dsp:txBody>
      <dsp:txXfrm>
        <a:off x="2785989" y="0"/>
        <a:ext cx="1682106" cy="877057"/>
      </dsp:txXfrm>
    </dsp:sp>
    <dsp:sp modelId="{D163DE60-459B-4E0C-A8F9-3B51D5176342}">
      <dsp:nvSpPr>
        <dsp:cNvPr id="0" name=""/>
        <dsp:cNvSpPr/>
      </dsp:nvSpPr>
      <dsp:spPr>
        <a:xfrm>
          <a:off x="3024344" y="1108926"/>
          <a:ext cx="1576975" cy="835292"/>
        </a:xfrm>
        <a:prstGeom prst="upArrow">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accent1">
              <a:hueOff val="0"/>
              <a:satOff val="0"/>
              <a:lumOff val="0"/>
              <a:alphaOff val="0"/>
              <a:shade val="20000"/>
            </a:schemeClr>
          </a:contourClr>
        </a:sp3d>
      </dsp:spPr>
      <dsp:style>
        <a:lnRef idx="0">
          <a:scrgbClr r="0" g="0" b="0"/>
        </a:lnRef>
        <a:fillRef idx="3">
          <a:scrgbClr r="0" g="0" b="0"/>
        </a:fillRef>
        <a:effectRef idx="3">
          <a:scrgbClr r="0" g="0" b="0"/>
        </a:effectRef>
        <a:fontRef idx="minor">
          <a:schemeClr val="lt1"/>
        </a:fontRef>
      </dsp:style>
    </dsp:sp>
    <dsp:sp modelId="{1A2B0639-58E4-46C7-9DAA-9B0FD56227F1}">
      <dsp:nvSpPr>
        <dsp:cNvPr id="0" name=""/>
        <dsp:cNvSpPr/>
      </dsp:nvSpPr>
      <dsp:spPr>
        <a:xfrm>
          <a:off x="788487" y="1211174"/>
          <a:ext cx="1682106" cy="877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smtClean="0"/>
            <a:t>American levels of taxation</a:t>
          </a:r>
          <a:endParaRPr lang="en-GB" sz="1800" b="1" kern="1200" dirty="0"/>
        </a:p>
      </dsp:txBody>
      <dsp:txXfrm>
        <a:off x="788487" y="1211174"/>
        <a:ext cx="1682106" cy="8770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2B4E1-C7EF-4A18-924A-E478F51D23D3}">
      <dsp:nvSpPr>
        <dsp:cNvPr id="0" name=""/>
        <dsp:cNvSpPr/>
      </dsp:nvSpPr>
      <dsp:spPr>
        <a:xfrm>
          <a:off x="1527694" y="1376625"/>
          <a:ext cx="1409106" cy="1409106"/>
        </a:xfrm>
        <a:prstGeom prst="ellipse">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b="1" kern="1200" dirty="0" smtClean="0">
              <a:solidFill>
                <a:schemeClr val="bg1"/>
              </a:solidFill>
            </a:rPr>
            <a:t>Riots and disorder</a:t>
          </a:r>
          <a:endParaRPr lang="en-GB" sz="2100" b="1" kern="1200" dirty="0">
            <a:solidFill>
              <a:schemeClr val="bg1"/>
            </a:solidFill>
          </a:endParaRPr>
        </a:p>
      </dsp:txBody>
      <dsp:txXfrm>
        <a:off x="1734053" y="1582984"/>
        <a:ext cx="996388" cy="996388"/>
      </dsp:txXfrm>
    </dsp:sp>
    <dsp:sp modelId="{327DDF79-7596-4B49-BB2D-44BC592CB779}">
      <dsp:nvSpPr>
        <dsp:cNvPr id="0" name=""/>
        <dsp:cNvSpPr/>
      </dsp:nvSpPr>
      <dsp:spPr>
        <a:xfrm rot="12900000">
          <a:off x="570568" y="1113519"/>
          <a:ext cx="1132975" cy="40159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A0E715-A75E-4C1D-813C-5F99952264AB}">
      <dsp:nvSpPr>
        <dsp:cNvPr id="0" name=""/>
        <dsp:cNvSpPr/>
      </dsp:nvSpPr>
      <dsp:spPr>
        <a:xfrm>
          <a:off x="3691" y="453933"/>
          <a:ext cx="1338651" cy="1070920"/>
        </a:xfrm>
        <a:prstGeom prst="roundRect">
          <a:avLst>
            <a:gd name="adj" fmla="val 10000"/>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GB" sz="1900" kern="1200" dirty="0" smtClean="0">
              <a:solidFill>
                <a:srgbClr val="0070C0"/>
              </a:solidFill>
            </a:rPr>
            <a:t>Police:</a:t>
          </a:r>
        </a:p>
        <a:p>
          <a:pPr lvl="0" algn="ctr" defTabSz="844550">
            <a:lnSpc>
              <a:spcPct val="90000"/>
            </a:lnSpc>
            <a:spcBef>
              <a:spcPct val="0"/>
            </a:spcBef>
            <a:spcAft>
              <a:spcPct val="35000"/>
            </a:spcAft>
          </a:pPr>
          <a:r>
            <a:rPr lang="en-GB" sz="1900" kern="1200" dirty="0" smtClean="0"/>
            <a:t>Law &amp; order</a:t>
          </a:r>
          <a:endParaRPr lang="en-GB" sz="1900" kern="1200" dirty="0"/>
        </a:p>
      </dsp:txBody>
      <dsp:txXfrm>
        <a:off x="35057" y="485299"/>
        <a:ext cx="1275919" cy="1008188"/>
      </dsp:txXfrm>
    </dsp:sp>
    <dsp:sp modelId="{331DE174-2A16-4764-9095-110070210E89}">
      <dsp:nvSpPr>
        <dsp:cNvPr id="0" name=""/>
        <dsp:cNvSpPr/>
      </dsp:nvSpPr>
      <dsp:spPr>
        <a:xfrm rot="19500000">
          <a:off x="2760951" y="1113519"/>
          <a:ext cx="1132975" cy="40159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23C34C-2750-44B4-AD80-3FEFF241B351}">
      <dsp:nvSpPr>
        <dsp:cNvPr id="0" name=""/>
        <dsp:cNvSpPr/>
      </dsp:nvSpPr>
      <dsp:spPr>
        <a:xfrm>
          <a:off x="3122153" y="453933"/>
          <a:ext cx="1338651" cy="1070920"/>
        </a:xfrm>
        <a:prstGeom prst="roundRect">
          <a:avLst>
            <a:gd name="adj" fmla="val 10000"/>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GB" sz="1900" kern="1200" dirty="0" smtClean="0">
              <a:solidFill>
                <a:srgbClr val="FF0000"/>
              </a:solidFill>
            </a:rPr>
            <a:t>Social Work:</a:t>
          </a:r>
        </a:p>
        <a:p>
          <a:pPr lvl="0" algn="ctr" defTabSz="844550">
            <a:lnSpc>
              <a:spcPct val="90000"/>
            </a:lnSpc>
            <a:spcBef>
              <a:spcPct val="0"/>
            </a:spcBef>
            <a:spcAft>
              <a:spcPct val="35000"/>
            </a:spcAft>
          </a:pPr>
          <a:r>
            <a:rPr lang="en-GB" sz="1900" kern="1200" dirty="0" smtClean="0"/>
            <a:t>Poverty</a:t>
          </a:r>
          <a:endParaRPr lang="en-GB" sz="1900" kern="1200" dirty="0"/>
        </a:p>
      </dsp:txBody>
      <dsp:txXfrm>
        <a:off x="3153519" y="485299"/>
        <a:ext cx="1275919" cy="100818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E410C-D98D-4D66-A920-B6C2DF7F1B05}" type="datetimeFigureOut">
              <a:rPr lang="en-GB" smtClean="0"/>
              <a:t>07/02/2014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558AEE-B175-4725-88F6-E2C7FC96912E}" type="slidenum">
              <a:rPr lang="en-GB" smtClean="0"/>
              <a:t>‹#›</a:t>
            </a:fld>
            <a:endParaRPr lang="en-GB"/>
          </a:p>
        </p:txBody>
      </p:sp>
    </p:spTree>
    <p:extLst>
      <p:ext uri="{BB962C8B-B14F-4D97-AF65-F5344CB8AC3E}">
        <p14:creationId xmlns:p14="http://schemas.microsoft.com/office/powerpoint/2010/main" val="268812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Issues to be addressed regardless of outcome of referendum</a:t>
            </a:r>
          </a:p>
          <a:p>
            <a:endParaRPr lang="en-US" dirty="0"/>
          </a:p>
          <a:p>
            <a:r>
              <a:rPr lang="en-US" dirty="0" smtClean="0"/>
              <a:t>Focus on three broad themes – </a:t>
            </a:r>
            <a:r>
              <a:rPr lang="en-US" dirty="0" err="1" smtClean="0"/>
              <a:t>Challanges</a:t>
            </a:r>
            <a:endParaRPr lang="en-US" dirty="0" smtClean="0"/>
          </a:p>
          <a:p>
            <a:r>
              <a:rPr lang="en-US" dirty="0" smtClean="0"/>
              <a:t>Reforms</a:t>
            </a:r>
          </a:p>
          <a:p>
            <a:r>
              <a:rPr lang="en-US" dirty="0" smtClean="0"/>
              <a:t>Leadership – touching on some of matters under debate.</a:t>
            </a:r>
          </a:p>
        </p:txBody>
      </p:sp>
      <p:sp>
        <p:nvSpPr>
          <p:cNvPr id="4" name="Slide Number Placeholder 3"/>
          <p:cNvSpPr>
            <a:spLocks noGrp="1"/>
          </p:cNvSpPr>
          <p:nvPr>
            <p:ph type="sldNum" sz="quarter" idx="10"/>
          </p:nvPr>
        </p:nvSpPr>
        <p:spPr/>
        <p:txBody>
          <a:bodyPr/>
          <a:lstStyle/>
          <a:p>
            <a:fld id="{8F558AEE-B175-4725-88F6-E2C7FC96912E}" type="slidenum">
              <a:rPr lang="en-GB" smtClean="0"/>
              <a:t>1</a:t>
            </a:fld>
            <a:endParaRPr lang="en-GB"/>
          </a:p>
        </p:txBody>
      </p:sp>
    </p:spTree>
    <p:extLst>
      <p:ext uri="{BB962C8B-B14F-4D97-AF65-F5344CB8AC3E}">
        <p14:creationId xmlns:p14="http://schemas.microsoft.com/office/powerpoint/2010/main" val="4222519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5748" y="4343400"/>
            <a:ext cx="6626938" cy="4558562"/>
          </a:xfrm>
        </p:spPr>
        <p:txBody>
          <a:bodyPr/>
          <a:lstStyle/>
          <a:p>
            <a:r>
              <a:rPr lang="en-US" sz="1600" b="1" dirty="0" smtClean="0"/>
              <a:t>INSTITUTIONAL/CULTURAL</a:t>
            </a:r>
            <a:r>
              <a:rPr lang="en-US" sz="1600" dirty="0" smtClean="0"/>
              <a:t/>
            </a:r>
            <a:br>
              <a:rPr lang="en-US" sz="1600" dirty="0" smtClean="0"/>
            </a:br>
            <a:r>
              <a:rPr lang="en-US" sz="1600" dirty="0" smtClean="0"/>
              <a:t/>
            </a:r>
            <a:br>
              <a:rPr lang="en-US" sz="1600" dirty="0" smtClean="0"/>
            </a:br>
            <a:r>
              <a:rPr lang="en-US" sz="1600" dirty="0" smtClean="0"/>
              <a:t>Leads onto institutional (or what some prefer to call CULTURAL challenges.</a:t>
            </a:r>
          </a:p>
          <a:p>
            <a:endParaRPr lang="en-US" sz="1600" dirty="0" smtClean="0"/>
          </a:p>
          <a:p>
            <a:r>
              <a:rPr lang="en-US" sz="1600" dirty="0" smtClean="0"/>
              <a:t>Semper </a:t>
            </a:r>
            <a:r>
              <a:rPr lang="en-US" sz="1600" dirty="0" err="1" smtClean="0"/>
              <a:t>Vigilo</a:t>
            </a:r>
            <a:r>
              <a:rPr lang="en-US" sz="1600" dirty="0" smtClean="0"/>
              <a:t> = Always vigilant – Police Scotland motto but vigilance in what sense?</a:t>
            </a:r>
          </a:p>
          <a:p>
            <a:endParaRPr lang="en-US" sz="1600" dirty="0"/>
          </a:p>
          <a:p>
            <a:r>
              <a:rPr lang="en-US" sz="1600" dirty="0" smtClean="0"/>
              <a:t>There have been major strides in some services – fire service has been fascinating (and more successful than policing) but, again, a constant battle.</a:t>
            </a:r>
          </a:p>
          <a:p>
            <a:endParaRPr lang="en-US" sz="1600" dirty="0" smtClean="0"/>
          </a:p>
          <a:p>
            <a:r>
              <a:rPr lang="en-US" sz="1600" dirty="0" smtClean="0"/>
              <a:t>Convincing fire service personnel that they should be knocking on doors and explaining fire prevention is not easy.  People join fire service to drive big red engines with flashing lights fast and to put out fires – not knock on doors.  Each new set of recruits has to be </a:t>
            </a:r>
            <a:r>
              <a:rPr lang="en-US" sz="1600" dirty="0" err="1" smtClean="0"/>
              <a:t>socialised</a:t>
            </a:r>
            <a:r>
              <a:rPr lang="en-US" sz="1600" dirty="0" smtClean="0"/>
              <a:t> into what is a very new culture. </a:t>
            </a:r>
          </a:p>
          <a:p>
            <a:r>
              <a:rPr lang="en-GB" sz="1600" dirty="0" smtClean="0"/>
              <a:t>Under Alasdair Hay, Tayside with 145,000 </a:t>
            </a:r>
            <a:r>
              <a:rPr lang="en-GB" sz="1600" dirty="0"/>
              <a:t>houses – </a:t>
            </a:r>
            <a:r>
              <a:rPr lang="en-GB" sz="1600" dirty="0" smtClean="0"/>
              <a:t>fire service </a:t>
            </a:r>
            <a:r>
              <a:rPr lang="en-GB" sz="1600" dirty="0"/>
              <a:t>entered 60,000 homes in three years – people trust </a:t>
            </a:r>
            <a:r>
              <a:rPr lang="en-GB" sz="1600" dirty="0" smtClean="0"/>
              <a:t>firemen.</a:t>
            </a:r>
            <a:endParaRPr lang="en-US" sz="1600" dirty="0" smtClean="0"/>
          </a:p>
          <a:p>
            <a:endParaRPr lang="en-US" sz="1600" dirty="0"/>
          </a:p>
          <a:p>
            <a:r>
              <a:rPr lang="en-US" sz="1600" dirty="0" smtClean="0"/>
              <a:t>Consider that across the range of public services.</a:t>
            </a:r>
          </a:p>
          <a:p>
            <a:endParaRPr lang="en-US" dirty="0"/>
          </a:p>
          <a:p>
            <a:endParaRPr lang="en-US" dirty="0"/>
          </a:p>
        </p:txBody>
      </p:sp>
      <p:sp>
        <p:nvSpPr>
          <p:cNvPr id="4" name="Slide Number Placeholder 3"/>
          <p:cNvSpPr>
            <a:spLocks noGrp="1"/>
          </p:cNvSpPr>
          <p:nvPr>
            <p:ph type="sldNum" sz="quarter" idx="10"/>
          </p:nvPr>
        </p:nvSpPr>
        <p:spPr/>
        <p:txBody>
          <a:bodyPr/>
          <a:lstStyle/>
          <a:p>
            <a:fld id="{8F558AEE-B175-4725-88F6-E2C7FC96912E}" type="slidenum">
              <a:rPr lang="en-GB" smtClean="0"/>
              <a:t>10</a:t>
            </a:fld>
            <a:endParaRPr lang="en-GB"/>
          </a:p>
        </p:txBody>
      </p:sp>
      <p:sp>
        <p:nvSpPr>
          <p:cNvPr id="5" name="TextBox 4"/>
          <p:cNvSpPr txBox="1"/>
          <p:nvPr/>
        </p:nvSpPr>
        <p:spPr>
          <a:xfrm>
            <a:off x="-1783615" y="580820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0852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558AEE-B175-4725-88F6-E2C7FC96912E}" type="slidenum">
              <a:rPr lang="en-GB" smtClean="0"/>
              <a:t>11</a:t>
            </a:fld>
            <a:endParaRPr lang="en-GB"/>
          </a:p>
        </p:txBody>
      </p:sp>
    </p:spTree>
    <p:extLst>
      <p:ext uri="{BB962C8B-B14F-4D97-AF65-F5344CB8AC3E}">
        <p14:creationId xmlns:p14="http://schemas.microsoft.com/office/powerpoint/2010/main" val="4158262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a:t>FEWER LOCAL AUTHORITIES?</a:t>
            </a:r>
          </a:p>
          <a:p>
            <a:endParaRPr lang="en-US" dirty="0"/>
          </a:p>
          <a:p>
            <a:r>
              <a:rPr lang="en-US" dirty="0"/>
              <a:t>Not the answer – ignore the silliness from the Scottish press.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F558AEE-B175-4725-88F6-E2C7FC96912E}" type="slidenum">
              <a:rPr lang="en-GB" smtClean="0"/>
              <a:t>12</a:t>
            </a:fld>
            <a:endParaRPr lang="en-GB"/>
          </a:p>
        </p:txBody>
      </p:sp>
    </p:spTree>
    <p:extLst>
      <p:ext uri="{BB962C8B-B14F-4D97-AF65-F5344CB8AC3E}">
        <p14:creationId xmlns:p14="http://schemas.microsoft.com/office/powerpoint/2010/main" val="894726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LEADERSHIP</a:t>
            </a:r>
            <a:endParaRPr lang="en-US" dirty="0"/>
          </a:p>
          <a:p>
            <a:endParaRPr lang="en-US" b="1" dirty="0"/>
          </a:p>
          <a:p>
            <a:r>
              <a:rPr lang="en-US" dirty="0"/>
              <a:t>Let me conclude by suggesting – given this is a leadership course – what </a:t>
            </a:r>
            <a:r>
              <a:rPr lang="en-US" dirty="0" err="1"/>
              <a:t>leadeship</a:t>
            </a:r>
            <a:r>
              <a:rPr lang="en-US" dirty="0"/>
              <a:t> is not.</a:t>
            </a:r>
          </a:p>
          <a:p>
            <a:endParaRPr lang="en-US" dirty="0"/>
          </a:p>
          <a:p>
            <a:r>
              <a:rPr lang="en-US" dirty="0"/>
              <a:t>The photo is taken from a cover from an initiative between the Scottish </a:t>
            </a:r>
            <a:r>
              <a:rPr lang="en-US" dirty="0" err="1"/>
              <a:t>Govt</a:t>
            </a:r>
            <a:r>
              <a:rPr lang="en-US" dirty="0"/>
              <a:t> and ERSC on leadership.</a:t>
            </a:r>
          </a:p>
          <a:p>
            <a:endParaRPr lang="en-US" dirty="0"/>
          </a:p>
          <a:p>
            <a:r>
              <a:rPr lang="en-US" dirty="0"/>
              <a:t>This is not leadership but it highlights a problem – people think that senior officials sitting round a table – with a token woman in the picture – is leadership.  This is a problem.</a:t>
            </a:r>
          </a:p>
          <a:p>
            <a:endParaRPr lang="en-US" dirty="0"/>
          </a:p>
          <a:p>
            <a:r>
              <a:rPr lang="en-US" dirty="0"/>
              <a:t>Leadership comes in different forms – quotes are taken from Christie on leadership – a subject not specifically addressed by the Commission but evident in the report as involving a much more enabling sense that the top-down approach.</a:t>
            </a:r>
          </a:p>
          <a:p>
            <a:endParaRPr lang="en-US" dirty="0"/>
          </a:p>
          <a:p>
            <a:r>
              <a:rPr lang="en-US" dirty="0"/>
              <a:t>If I could make one plea it would be get out of </a:t>
            </a:r>
            <a:r>
              <a:rPr lang="en-US" dirty="0" err="1"/>
              <a:t>Holyrood</a:t>
            </a:r>
            <a:r>
              <a:rPr lang="en-US" dirty="0"/>
              <a:t>, get out of central offices.</a:t>
            </a:r>
          </a:p>
          <a:p>
            <a:endParaRPr lang="en-US" dirty="0"/>
          </a:p>
        </p:txBody>
      </p:sp>
      <p:sp>
        <p:nvSpPr>
          <p:cNvPr id="4" name="Slide Number Placeholder 3"/>
          <p:cNvSpPr>
            <a:spLocks noGrp="1"/>
          </p:cNvSpPr>
          <p:nvPr>
            <p:ph type="sldNum" sz="quarter" idx="10"/>
          </p:nvPr>
        </p:nvSpPr>
        <p:spPr/>
        <p:txBody>
          <a:bodyPr/>
          <a:lstStyle/>
          <a:p>
            <a:fld id="{8F558AEE-B175-4725-88F6-E2C7FC96912E}" type="slidenum">
              <a:rPr lang="en-GB" smtClean="0"/>
              <a:t>13</a:t>
            </a:fld>
            <a:endParaRPr lang="en-GB"/>
          </a:p>
        </p:txBody>
      </p:sp>
    </p:spTree>
    <p:extLst>
      <p:ext uri="{BB962C8B-B14F-4D97-AF65-F5344CB8AC3E}">
        <p14:creationId xmlns:p14="http://schemas.microsoft.com/office/powerpoint/2010/main" val="1721763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151669"/>
            <a:ext cx="6858000" cy="4992331"/>
          </a:xfrm>
        </p:spPr>
        <p:txBody>
          <a:bodyPr/>
          <a:lstStyle/>
          <a:p>
            <a:r>
              <a:rPr lang="en-GB" sz="1600" dirty="0" smtClean="0"/>
              <a:t>Elections/Referendums:</a:t>
            </a:r>
            <a:br>
              <a:rPr lang="en-GB" sz="1600" dirty="0" smtClean="0"/>
            </a:br>
            <a:r>
              <a:rPr lang="en-GB" sz="1600" dirty="0" smtClean="0"/>
              <a:t/>
            </a:r>
            <a:br>
              <a:rPr lang="en-GB" sz="1600" dirty="0" smtClean="0"/>
            </a:br>
            <a:r>
              <a:rPr lang="en-GB" sz="1600" dirty="0" smtClean="0"/>
              <a:t>Some issues are core to these highly adversarial events – getting caught up in core events is </a:t>
            </a:r>
            <a:r>
              <a:rPr lang="en-GB" sz="1600" dirty="0" smtClean="0">
                <a:solidFill>
                  <a:srgbClr val="FF0000"/>
                </a:solidFill>
              </a:rPr>
              <a:t>dangerous</a:t>
            </a:r>
            <a:r>
              <a:rPr lang="en-GB" sz="1600" dirty="0" smtClean="0"/>
              <a:t>.</a:t>
            </a:r>
          </a:p>
          <a:p>
            <a:endParaRPr lang="en-GB" sz="1600" dirty="0"/>
          </a:p>
          <a:p>
            <a:r>
              <a:rPr lang="en-GB" sz="1600" dirty="0" smtClean="0"/>
              <a:t>Extent to which it is possible to insulate public policy concerns from elections/referendum depends on issue.  But there is a great deal going on that is unaffected by referendum and happens in elections.  Creating space to discuss matters calmly will be challenge.</a:t>
            </a:r>
          </a:p>
          <a:p>
            <a:endParaRPr lang="en-GB" sz="1600" dirty="0"/>
          </a:p>
          <a:p>
            <a:r>
              <a:rPr lang="en-GB" sz="1600" dirty="0" smtClean="0"/>
              <a:t>A more adventurous course is to try to INSINUATE an issue/interest into an election/referendum campaign </a:t>
            </a:r>
            <a:r>
              <a:rPr lang="en-GB" sz="1600" dirty="0" err="1" smtClean="0"/>
              <a:t>eg</a:t>
            </a:r>
            <a:r>
              <a:rPr lang="en-GB" sz="1600" dirty="0" smtClean="0"/>
              <a:t> </a:t>
            </a:r>
            <a:r>
              <a:rPr lang="en-GB" sz="1600" i="1" dirty="0" smtClean="0"/>
              <a:t>Our Islands, Our Future</a:t>
            </a:r>
            <a:r>
              <a:rPr lang="en-GB" sz="1600" dirty="0" smtClean="0"/>
              <a:t>.  Challenging both sides to give more autonomy to island councils.</a:t>
            </a:r>
            <a:endParaRPr lang="en-GB" sz="1600" dirty="0"/>
          </a:p>
          <a:p>
            <a:r>
              <a:rPr lang="en-GB" sz="1600" dirty="0" smtClean="0"/>
              <a:t>But dangerous, as can slip into heated centre or remains so far out on the periphery to have gained nothing.</a:t>
            </a:r>
          </a:p>
          <a:p>
            <a:pPr algn="ctr"/>
            <a:r>
              <a:rPr lang="en-GB" sz="1600" dirty="0" smtClean="0"/>
              <a:t>CLARITY OF PURPOSE % AVOID TAKING SIDES</a:t>
            </a:r>
          </a:p>
          <a:p>
            <a:pPr algn="ctr"/>
            <a:endParaRPr lang="en-GB" sz="1600" dirty="0"/>
          </a:p>
          <a:p>
            <a:pPr algn="ctr"/>
            <a:r>
              <a:rPr lang="en-GB" sz="1600" dirty="0" smtClean="0"/>
              <a:t>University Scotland statement on referendum – can’t avoid contribution but refuses to take sides.</a:t>
            </a:r>
          </a:p>
          <a:p>
            <a:pPr algn="ctr"/>
            <a:r>
              <a:rPr lang="en-GB" sz="1600" dirty="0"/>
              <a:t>‘never let a serious crisis go to </a:t>
            </a:r>
            <a:r>
              <a:rPr lang="en-GB" sz="1600" dirty="0" smtClean="0"/>
              <a:t>waste’</a:t>
            </a:r>
          </a:p>
        </p:txBody>
      </p:sp>
    </p:spTree>
    <p:extLst>
      <p:ext uri="{BB962C8B-B14F-4D97-AF65-F5344CB8AC3E}">
        <p14:creationId xmlns:p14="http://schemas.microsoft.com/office/powerpoint/2010/main" val="1141471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58AEE-B175-4725-88F6-E2C7FC96912E}" type="slidenum">
              <a:rPr lang="en-GB" smtClean="0"/>
              <a:t>15</a:t>
            </a:fld>
            <a:endParaRPr lang="en-GB"/>
          </a:p>
        </p:txBody>
      </p:sp>
    </p:spTree>
    <p:extLst>
      <p:ext uri="{BB962C8B-B14F-4D97-AF65-F5344CB8AC3E}">
        <p14:creationId xmlns:p14="http://schemas.microsoft.com/office/powerpoint/2010/main" val="76099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challenges ahead but I want to focus on three sets of inter-connected challenges ahead:</a:t>
            </a:r>
          </a:p>
          <a:p>
            <a:endParaRPr lang="en-US" dirty="0"/>
          </a:p>
          <a:p>
            <a:r>
              <a:rPr lang="en-US" dirty="0"/>
              <a:t>DEMOGRAPHIC – essentially an ageing population</a:t>
            </a:r>
          </a:p>
          <a:p>
            <a:r>
              <a:rPr lang="en-US" dirty="0"/>
              <a:t>FINANCIAL – cuts ahead – </a:t>
            </a:r>
            <a:r>
              <a:rPr lang="en-US" dirty="0" err="1"/>
              <a:t>Mr</a:t>
            </a:r>
            <a:r>
              <a:rPr lang="en-US" dirty="0"/>
              <a:t> Osborne’s statement last week - £25bn after the next UK election – unlikely to be reversed by any alternative </a:t>
            </a:r>
            <a:r>
              <a:rPr lang="en-US" dirty="0" err="1"/>
              <a:t>govt</a:t>
            </a:r>
            <a:endParaRPr lang="en-US" dirty="0"/>
          </a:p>
          <a:p>
            <a:r>
              <a:rPr lang="en-US" dirty="0"/>
              <a:t>INSTITUTIONAL – quote here from </a:t>
            </a:r>
            <a:r>
              <a:rPr lang="en-US" dirty="0" err="1"/>
              <a:t>Indepedent</a:t>
            </a:r>
            <a:r>
              <a:rPr lang="en-US" dirty="0"/>
              <a:t> Budget Review (Crawford </a:t>
            </a:r>
            <a:r>
              <a:rPr lang="en-US" dirty="0" err="1"/>
              <a:t>Beveridge</a:t>
            </a:r>
            <a:r>
              <a:rPr lang="en-US" dirty="0"/>
              <a:t>) report.  It is worth noting what has happened subsequently in each of these areas..  what next?  Institutional reform is often </a:t>
            </a:r>
            <a:r>
              <a:rPr lang="en-US" dirty="0" err="1"/>
              <a:t>favoured</a:t>
            </a:r>
            <a:r>
              <a:rPr lang="en-US" dirty="0"/>
              <a:t> when not clear what else to do…</a:t>
            </a:r>
          </a:p>
          <a:p>
            <a:endParaRPr lang="en-US" dirty="0"/>
          </a:p>
          <a:p>
            <a:r>
              <a:rPr lang="en-US" dirty="0"/>
              <a:t>These are inter-connected of course.</a:t>
            </a:r>
          </a:p>
          <a:p>
            <a:endParaRPr lang="en-US" dirty="0"/>
          </a:p>
          <a:p>
            <a:r>
              <a:rPr lang="en-US" dirty="0"/>
              <a:t>Let’s take each in turn….</a:t>
            </a:r>
          </a:p>
          <a:p>
            <a:endParaRPr lang="en-GB" dirty="0"/>
          </a:p>
        </p:txBody>
      </p:sp>
      <p:sp>
        <p:nvSpPr>
          <p:cNvPr id="4" name="Slide Number Placeholder 3"/>
          <p:cNvSpPr>
            <a:spLocks noGrp="1"/>
          </p:cNvSpPr>
          <p:nvPr>
            <p:ph type="sldNum" sz="quarter" idx="10"/>
          </p:nvPr>
        </p:nvSpPr>
        <p:spPr/>
        <p:txBody>
          <a:bodyPr/>
          <a:lstStyle/>
          <a:p>
            <a:fld id="{8F558AEE-B175-4725-88F6-E2C7FC96912E}" type="slidenum">
              <a:rPr lang="en-GB" smtClean="0"/>
              <a:t>2</a:t>
            </a:fld>
            <a:endParaRPr lang="en-GB"/>
          </a:p>
        </p:txBody>
      </p:sp>
    </p:spTree>
    <p:extLst>
      <p:ext uri="{BB962C8B-B14F-4D97-AF65-F5344CB8AC3E}">
        <p14:creationId xmlns:p14="http://schemas.microsoft.com/office/powerpoint/2010/main" val="339669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Demographic</a:t>
            </a:r>
            <a:endParaRPr lang="en-US" dirty="0"/>
          </a:p>
          <a:p>
            <a:endParaRPr lang="en-US" dirty="0"/>
          </a:p>
          <a:p>
            <a:r>
              <a:rPr lang="en-US" dirty="0"/>
              <a:t>This gives a sense of the nature of the challenge but the challenge is more than simply having a growing elderly population – many aspects – one I would want to highlight is an obvious one but one that has interesting implications – where people live/are concentrated.  The nature of service provision will differ according to both demography and geography especially in the provision of welfare services.</a:t>
            </a:r>
          </a:p>
          <a:p>
            <a:endParaRPr lang="en-US" dirty="0"/>
          </a:p>
          <a:p>
            <a:r>
              <a:rPr lang="en-US" dirty="0"/>
              <a:t>Some interesting developments and innovations taking place in some far flung places – great myth of urban Scotland being radical and rural Scotland being backward.</a:t>
            </a:r>
          </a:p>
          <a:p>
            <a:endParaRPr lang="en-US" dirty="0"/>
          </a:p>
        </p:txBody>
      </p:sp>
      <p:sp>
        <p:nvSpPr>
          <p:cNvPr id="4" name="Slide Number Placeholder 3"/>
          <p:cNvSpPr>
            <a:spLocks noGrp="1"/>
          </p:cNvSpPr>
          <p:nvPr>
            <p:ph type="sldNum" sz="quarter" idx="10"/>
          </p:nvPr>
        </p:nvSpPr>
        <p:spPr/>
        <p:txBody>
          <a:bodyPr/>
          <a:lstStyle/>
          <a:p>
            <a:fld id="{8F558AEE-B175-4725-88F6-E2C7FC96912E}" type="slidenum">
              <a:rPr lang="en-GB" smtClean="0"/>
              <a:t>3</a:t>
            </a:fld>
            <a:endParaRPr lang="en-GB"/>
          </a:p>
        </p:txBody>
      </p:sp>
    </p:spTree>
    <p:extLst>
      <p:ext uri="{BB962C8B-B14F-4D97-AF65-F5344CB8AC3E}">
        <p14:creationId xmlns:p14="http://schemas.microsoft.com/office/powerpoint/2010/main" val="258093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Demographic challenges often seen as major problem – listen to </a:t>
            </a:r>
            <a:r>
              <a:rPr lang="en-US" dirty="0" err="1"/>
              <a:t>programmes</a:t>
            </a:r>
            <a:r>
              <a:rPr lang="en-US" dirty="0"/>
              <a:t> on radio or read the press – it has become too common to assume problems.</a:t>
            </a:r>
          </a:p>
          <a:p>
            <a:endParaRPr lang="en-US" dirty="0"/>
          </a:p>
          <a:p>
            <a:r>
              <a:rPr lang="en-US" dirty="0"/>
              <a:t>Having a population that is growing older should be seen as an objective – though it would be more so if the spread of growth was equally spread – </a:t>
            </a:r>
          </a:p>
          <a:p>
            <a:endParaRPr lang="en-US" dirty="0"/>
          </a:p>
          <a:p>
            <a:r>
              <a:rPr lang="en-US" dirty="0"/>
              <a:t>2008 World Health Organization commissioned research on the social factors determining health – chaired by Sir Michael Marmot and his colleagues took Glasgow as an example of stark health inequities, noting that a boy in the deprived area of </a:t>
            </a:r>
            <a:r>
              <a:rPr lang="en-US" dirty="0" err="1"/>
              <a:t>Calton</a:t>
            </a:r>
            <a:r>
              <a:rPr lang="en-US" dirty="0"/>
              <a:t> had an average life expectancy of 54 years compared with a boy from affluent </a:t>
            </a:r>
            <a:r>
              <a:rPr lang="en-US" dirty="0" err="1"/>
              <a:t>Lenzie</a:t>
            </a:r>
            <a:r>
              <a:rPr lang="en-US" dirty="0"/>
              <a:t>, 12 km away in East Dunbartonshire, who could expect to live to 82. [In Glasgow the gap is bigger. The difference in life </a:t>
            </a:r>
            <a:r>
              <a:rPr lang="en-US" dirty="0" err="1"/>
              <a:t>expec</a:t>
            </a:r>
            <a:r>
              <a:rPr lang="en-US" dirty="0"/>
              <a:t>- </a:t>
            </a:r>
            <a:r>
              <a:rPr lang="en-US" dirty="0" err="1"/>
              <a:t>tancy</a:t>
            </a:r>
            <a:r>
              <a:rPr lang="en-US" dirty="0"/>
              <a:t> between the most deprived and least deprived areas was 6·9 years in 1981–85; 20 years later this rate had increased to almost 12 years]</a:t>
            </a:r>
          </a:p>
          <a:p>
            <a:endParaRPr lang="en-US" dirty="0"/>
          </a:p>
          <a:p>
            <a:r>
              <a:rPr lang="en-US" dirty="0"/>
              <a:t>Different perspectives – especially when we </a:t>
            </a:r>
            <a:r>
              <a:rPr lang="en-US" dirty="0" err="1"/>
              <a:t>recognise</a:t>
            </a:r>
            <a:r>
              <a:rPr lang="en-US" dirty="0"/>
              <a:t> the important role many older people ply in providing services (captured well in quote from Director-General of World Health </a:t>
            </a:r>
            <a:r>
              <a:rPr lang="en-US" dirty="0" err="1"/>
              <a:t>Organisation</a:t>
            </a:r>
            <a:r>
              <a:rPr lang="en-US" dirty="0"/>
              <a:t>). </a:t>
            </a:r>
          </a:p>
        </p:txBody>
      </p:sp>
      <p:sp>
        <p:nvSpPr>
          <p:cNvPr id="4" name="Slide Number Placeholder 3"/>
          <p:cNvSpPr>
            <a:spLocks noGrp="1"/>
          </p:cNvSpPr>
          <p:nvPr>
            <p:ph type="sldNum" sz="quarter" idx="10"/>
          </p:nvPr>
        </p:nvSpPr>
        <p:spPr/>
        <p:txBody>
          <a:bodyPr/>
          <a:lstStyle/>
          <a:p>
            <a:fld id="{8F558AEE-B175-4725-88F6-E2C7FC96912E}" type="slidenum">
              <a:rPr lang="en-GB" smtClean="0"/>
              <a:t>4</a:t>
            </a:fld>
            <a:endParaRPr lang="en-GB"/>
          </a:p>
        </p:txBody>
      </p:sp>
      <p:sp>
        <p:nvSpPr>
          <p:cNvPr id="5" name="TextBox 4"/>
          <p:cNvSpPr txBox="1"/>
          <p:nvPr/>
        </p:nvSpPr>
        <p:spPr>
          <a:xfrm>
            <a:off x="-3445424" y="589770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14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FINANCIAL</a:t>
            </a:r>
            <a:endParaRPr lang="en-US" dirty="0"/>
          </a:p>
          <a:p>
            <a:endParaRPr lang="en-US" b="1" dirty="0"/>
          </a:p>
          <a:p>
            <a:r>
              <a:rPr lang="en-US" dirty="0"/>
              <a:t>Graphs on right are </a:t>
            </a:r>
            <a:r>
              <a:rPr lang="en-US" dirty="0" err="1"/>
              <a:t>favourites</a:t>
            </a:r>
            <a:r>
              <a:rPr lang="en-US" dirty="0"/>
              <a:t> – first showing increasing expenditure over years coinciding with (and in no way caused by) devolution – helped bed </a:t>
            </a:r>
            <a:r>
              <a:rPr lang="en-US" dirty="0" err="1"/>
              <a:t>devo</a:t>
            </a:r>
            <a:r>
              <a:rPr lang="en-US" dirty="0"/>
              <a:t> down for sure – as exemplified by photos on right  Middle class students celebrating – got degrees without having to pay fees up front.</a:t>
            </a:r>
          </a:p>
          <a:p>
            <a:r>
              <a:rPr lang="en-US" dirty="0"/>
              <a:t>5% annual increase in expenditure was phenomenal growth.  But the graph below was an attempt back in 2010 to estimate how long it would be before spending levels got back to where they were before the crisis (assuming this was course chosen!).  It proved wrong – too optimistic – always difficult to predict – further away from present, more difficult to predict beyond the broadest sense (treat </a:t>
            </a:r>
            <a:r>
              <a:rPr lang="en-US" dirty="0" err="1"/>
              <a:t>preditions</a:t>
            </a:r>
            <a:r>
              <a:rPr lang="en-US" dirty="0"/>
              <a:t> as highly speculative) – key point is the trajectory.</a:t>
            </a:r>
          </a:p>
          <a:p>
            <a:endParaRPr lang="en-US" dirty="0"/>
          </a:p>
          <a:p>
            <a:r>
              <a:rPr lang="en-US" dirty="0"/>
              <a:t>One related problem (illustrated by bottom left) is to recall that interests don’t create policies so much as policies crate interests – once a policy is in place, it creates a community of interest to keep it – thus making it difficult to reverse a policy.  Not impossible but a challenge ahead for any government or aspiring government to attract support.</a:t>
            </a:r>
          </a:p>
          <a:p>
            <a:endParaRPr lang="en-US" dirty="0"/>
          </a:p>
        </p:txBody>
      </p:sp>
      <p:sp>
        <p:nvSpPr>
          <p:cNvPr id="4" name="Slide Number Placeholder 3"/>
          <p:cNvSpPr>
            <a:spLocks noGrp="1"/>
          </p:cNvSpPr>
          <p:nvPr>
            <p:ph type="sldNum" sz="quarter" idx="10"/>
          </p:nvPr>
        </p:nvSpPr>
        <p:spPr/>
        <p:txBody>
          <a:bodyPr/>
          <a:lstStyle/>
          <a:p>
            <a:fld id="{8F558AEE-B175-4725-88F6-E2C7FC96912E}" type="slidenum">
              <a:rPr lang="en-GB" smtClean="0"/>
              <a:t>5</a:t>
            </a:fld>
            <a:endParaRPr lang="en-GB"/>
          </a:p>
        </p:txBody>
      </p:sp>
    </p:spTree>
    <p:extLst>
      <p:ext uri="{BB962C8B-B14F-4D97-AF65-F5344CB8AC3E}">
        <p14:creationId xmlns:p14="http://schemas.microsoft.com/office/powerpoint/2010/main" val="6490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FINANCIAL </a:t>
            </a:r>
            <a:r>
              <a:rPr lang="en-US" dirty="0"/>
              <a:t>(again)</a:t>
            </a:r>
          </a:p>
          <a:p>
            <a:endParaRPr lang="en-US" dirty="0"/>
          </a:p>
          <a:p>
            <a:r>
              <a:rPr lang="en-US" dirty="0"/>
              <a:t>Really picks up on last – this is about hard choices – the cliché that we want  American levels of taxation but Scandinavian levels of services (leaving aside what the latter really means) leads to imbalances.  Difficult choices will have to be made.</a:t>
            </a:r>
          </a:p>
          <a:p>
            <a:endParaRPr lang="en-US" dirty="0"/>
          </a:p>
          <a:p>
            <a:r>
              <a:rPr lang="en-US" dirty="0"/>
              <a:t>This will be central to local governance – that is where policy is delivered.</a:t>
            </a:r>
          </a:p>
          <a:p>
            <a:endParaRPr lang="en-US" dirty="0"/>
          </a:p>
          <a:p>
            <a:r>
              <a:rPr lang="en-US" dirty="0"/>
              <a:t>Ignore talk about Scottish </a:t>
            </a:r>
            <a:r>
              <a:rPr lang="en-US" dirty="0" err="1"/>
              <a:t>vs</a:t>
            </a:r>
            <a:r>
              <a:rPr lang="en-US" dirty="0"/>
              <a:t> British welfare state – welfare is only meaningful in our local communities, in families and with people.</a:t>
            </a:r>
          </a:p>
          <a:p>
            <a:endParaRPr lang="en-US" dirty="0"/>
          </a:p>
        </p:txBody>
      </p:sp>
      <p:sp>
        <p:nvSpPr>
          <p:cNvPr id="4" name="Slide Number Placeholder 3"/>
          <p:cNvSpPr>
            <a:spLocks noGrp="1"/>
          </p:cNvSpPr>
          <p:nvPr>
            <p:ph type="sldNum" sz="quarter" idx="10"/>
          </p:nvPr>
        </p:nvSpPr>
        <p:spPr/>
        <p:txBody>
          <a:bodyPr/>
          <a:lstStyle/>
          <a:p>
            <a:fld id="{8F558AEE-B175-4725-88F6-E2C7FC96912E}" type="slidenum">
              <a:rPr lang="en-GB" smtClean="0"/>
              <a:t>6</a:t>
            </a:fld>
            <a:endParaRPr lang="en-GB"/>
          </a:p>
        </p:txBody>
      </p:sp>
    </p:spTree>
    <p:extLst>
      <p:ext uri="{BB962C8B-B14F-4D97-AF65-F5344CB8AC3E}">
        <p14:creationId xmlns:p14="http://schemas.microsoft.com/office/powerpoint/2010/main" val="47723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FINANCIAL 3</a:t>
            </a:r>
            <a:endParaRPr lang="en-US" dirty="0"/>
          </a:p>
          <a:p>
            <a:endParaRPr lang="en-US" b="1" dirty="0"/>
          </a:p>
          <a:p>
            <a:r>
              <a:rPr lang="en-US" dirty="0"/>
              <a:t>This quote – and many others could be chosen – from Institute for Fiscal Studies is sobering.  As is the graph – again, any number of such graphs and again ignore the details, focus on trajectory.</a:t>
            </a:r>
          </a:p>
          <a:p>
            <a:endParaRPr lang="en-US" dirty="0"/>
          </a:p>
          <a:p>
            <a:r>
              <a:rPr lang="en-US" dirty="0"/>
              <a:t>We are, indeed, in for a ‘long cold winter in public spending (regardless of what happens in the referendum).</a:t>
            </a:r>
          </a:p>
          <a:p>
            <a:endParaRPr lang="en-US" dirty="0"/>
          </a:p>
        </p:txBody>
      </p:sp>
      <p:sp>
        <p:nvSpPr>
          <p:cNvPr id="4" name="Slide Number Placeholder 3"/>
          <p:cNvSpPr>
            <a:spLocks noGrp="1"/>
          </p:cNvSpPr>
          <p:nvPr>
            <p:ph type="sldNum" sz="quarter" idx="10"/>
          </p:nvPr>
        </p:nvSpPr>
        <p:spPr/>
        <p:txBody>
          <a:bodyPr/>
          <a:lstStyle/>
          <a:p>
            <a:fld id="{8F558AEE-B175-4725-88F6-E2C7FC96912E}" type="slidenum">
              <a:rPr lang="en-GB" smtClean="0"/>
              <a:t>7</a:t>
            </a:fld>
            <a:endParaRPr lang="en-GB"/>
          </a:p>
        </p:txBody>
      </p:sp>
    </p:spTree>
    <p:extLst>
      <p:ext uri="{BB962C8B-B14F-4D97-AF65-F5344CB8AC3E}">
        <p14:creationId xmlns:p14="http://schemas.microsoft.com/office/powerpoint/2010/main" val="3770235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INSTITUTIONAL</a:t>
            </a:r>
          </a:p>
          <a:p>
            <a:endParaRPr lang="en-US" dirty="0"/>
          </a:p>
          <a:p>
            <a:r>
              <a:rPr lang="en-US" dirty="0"/>
              <a:t>Many institutional challenges ahead – we continue to debate relationship between levels of government as if this is all important – far more challenging are relations at local level between different institutions.  IGR between Edinburgh and London works well (and would under almost any constitutional scenario) so long as there is a will to make it work.  The issue is largely one of ideological differences (far more important than party incongruence).</a:t>
            </a:r>
          </a:p>
          <a:p>
            <a:endParaRPr lang="en-US" dirty="0"/>
          </a:p>
          <a:p>
            <a:r>
              <a:rPr lang="en-US" dirty="0"/>
              <a:t>But the perennial – perhaps it can never be resolved without a much more root and branch approach – issue of relations between different agencies.  We are in our umpteenth iteration of this debate in Scotland.  Community Planning Partnerships is important but can this really achieve what it sets out to achieve without creating single budget lines for example?</a:t>
            </a:r>
          </a:p>
          <a:p>
            <a:endParaRPr lang="en-US" dirty="0"/>
          </a:p>
          <a:p>
            <a:r>
              <a:rPr lang="en-US" dirty="0"/>
              <a:t>And in financially difficult times, tendency for professionals to turn back into their silos (classically illustrated in different explanations of public disorder).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F558AEE-B175-4725-88F6-E2C7FC96912E}" type="slidenum">
              <a:rPr lang="en-GB" smtClean="0"/>
              <a:t>8</a:t>
            </a:fld>
            <a:endParaRPr lang="en-GB"/>
          </a:p>
        </p:txBody>
      </p:sp>
    </p:spTree>
    <p:extLst>
      <p:ext uri="{BB962C8B-B14F-4D97-AF65-F5344CB8AC3E}">
        <p14:creationId xmlns:p14="http://schemas.microsoft.com/office/powerpoint/2010/main" val="2452020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INSTITUTIONAL</a:t>
            </a:r>
          </a:p>
          <a:p>
            <a:endParaRPr lang="en-US" dirty="0"/>
          </a:p>
          <a:p>
            <a:r>
              <a:rPr lang="en-US" dirty="0"/>
              <a:t>Many institutional challenges ahead – we continue to debate relationship between levels of government as if this is all important – far more challenging are relations at local level between different institutions.  IGR between Edinburgh and London works well (and would under almost any constitutional scenario) so long as there is a will to make it work.  The issue is largely one of ideological differences (far more important than party incongruence).</a:t>
            </a:r>
          </a:p>
          <a:p>
            <a:endParaRPr lang="en-US" dirty="0"/>
          </a:p>
          <a:p>
            <a:r>
              <a:rPr lang="en-US" dirty="0"/>
              <a:t>But the perennial – perhaps it can never be resolved without a much more root and branch approach – issue of relations between different agencies.  We are in our umpteenth iteration of this debate in Scotland.  Community Planning Partnerships is important but can this really achieve what it sets out to achieve without creating single budget lines for example?</a:t>
            </a:r>
          </a:p>
          <a:p>
            <a:endParaRPr lang="en-US" dirty="0"/>
          </a:p>
          <a:p>
            <a:r>
              <a:rPr lang="en-US" dirty="0"/>
              <a:t>And in financially difficult times, tendency for professionals to turn back into their silos (classically illustrated in different explanations of public disorder).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F558AEE-B175-4725-88F6-E2C7FC96912E}" type="slidenum">
              <a:rPr lang="en-GB" smtClean="0"/>
              <a:t>9</a:t>
            </a:fld>
            <a:endParaRPr lang="en-GB"/>
          </a:p>
        </p:txBody>
      </p:sp>
    </p:spTree>
    <p:extLst>
      <p:ext uri="{BB962C8B-B14F-4D97-AF65-F5344CB8AC3E}">
        <p14:creationId xmlns:p14="http://schemas.microsoft.com/office/powerpoint/2010/main" val="19310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D28A170-6AB4-4553-A57D-56CEA74D554C}" type="datetimeFigureOut">
              <a:rPr lang="en-GB" smtClean="0"/>
              <a:t>07/02/2014</a:t>
            </a:fld>
            <a:endParaRPr lang="en-GB"/>
          </a:p>
        </p:txBody>
      </p:sp>
      <p:sp>
        <p:nvSpPr>
          <p:cNvPr id="8" name="Slide Number Placeholder 7"/>
          <p:cNvSpPr>
            <a:spLocks noGrp="1"/>
          </p:cNvSpPr>
          <p:nvPr>
            <p:ph type="sldNum" sz="quarter" idx="11"/>
          </p:nvPr>
        </p:nvSpPr>
        <p:spPr/>
        <p:txBody>
          <a:bodyPr/>
          <a:lstStyle/>
          <a:p>
            <a:fld id="{ED4D45E5-DE4F-489C-8490-1E1AA118C999}"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28A170-6AB4-4553-A57D-56CEA74D554C}" type="datetimeFigureOut">
              <a:rPr lang="en-GB" smtClean="0"/>
              <a:t>07/02/2014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D45E5-DE4F-489C-8490-1E1AA118C99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8A170-6AB4-4553-A57D-56CEA74D554C}" type="datetimeFigureOut">
              <a:rPr lang="en-GB" smtClean="0"/>
              <a:t>07/02/2014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D45E5-DE4F-489C-8490-1E1AA118C99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DD28A170-6AB4-4553-A57D-56CEA74D554C}" type="datetimeFigureOut">
              <a:rPr lang="en-GB" smtClean="0"/>
              <a:t>07/02/2014</a:t>
            </a:fld>
            <a:endParaRPr lang="en-GB"/>
          </a:p>
        </p:txBody>
      </p:sp>
      <p:sp>
        <p:nvSpPr>
          <p:cNvPr id="10" name="Slide Number Placeholder 9"/>
          <p:cNvSpPr>
            <a:spLocks noGrp="1"/>
          </p:cNvSpPr>
          <p:nvPr>
            <p:ph type="sldNum" sz="quarter" idx="15"/>
          </p:nvPr>
        </p:nvSpPr>
        <p:spPr/>
        <p:txBody>
          <a:bodyPr/>
          <a:lstStyle/>
          <a:p>
            <a:fld id="{ED4D45E5-DE4F-489C-8490-1E1AA118C999}" type="slidenum">
              <a:rPr lang="en-GB" smtClean="0"/>
              <a:t>‹#›</a:t>
            </a:fld>
            <a:endParaRPr lang="en-GB"/>
          </a:p>
        </p:txBody>
      </p:sp>
      <p:sp>
        <p:nvSpPr>
          <p:cNvPr id="11" name="Footer Placeholder 10"/>
          <p:cNvSpPr>
            <a:spLocks noGrp="1"/>
          </p:cNvSpPr>
          <p:nvPr>
            <p:ph type="ftr" sz="quarter" idx="16"/>
          </p:nvPr>
        </p:nvSpPr>
        <p:spPr/>
        <p:txBody>
          <a:bodyPr/>
          <a:lstStyle/>
          <a:p>
            <a:endParaRPr lang="en-GB"/>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28A170-6AB4-4553-A57D-56CEA74D554C}" type="datetimeFigureOut">
              <a:rPr lang="en-GB" smtClean="0"/>
              <a:t>07/02/2014</a:t>
            </a:fld>
            <a:endParaRPr lang="en-GB"/>
          </a:p>
        </p:txBody>
      </p:sp>
      <p:sp>
        <p:nvSpPr>
          <p:cNvPr id="8" name="Slide Number Placeholder 7"/>
          <p:cNvSpPr>
            <a:spLocks noGrp="1"/>
          </p:cNvSpPr>
          <p:nvPr>
            <p:ph type="sldNum" sz="quarter" idx="11"/>
          </p:nvPr>
        </p:nvSpPr>
        <p:spPr/>
        <p:txBody>
          <a:bodyPr/>
          <a:lstStyle/>
          <a:p>
            <a:fld id="{ED4D45E5-DE4F-489C-8490-1E1AA118C999}"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DD28A170-6AB4-4553-A57D-56CEA74D554C}" type="datetimeFigureOut">
              <a:rPr lang="en-GB" smtClean="0"/>
              <a:t>07/02/2014</a:t>
            </a:fld>
            <a:endParaRPr lang="en-GB"/>
          </a:p>
        </p:txBody>
      </p:sp>
      <p:sp>
        <p:nvSpPr>
          <p:cNvPr id="10" name="Slide Number Placeholder 9"/>
          <p:cNvSpPr>
            <a:spLocks noGrp="1"/>
          </p:cNvSpPr>
          <p:nvPr>
            <p:ph type="sldNum" sz="quarter" idx="11"/>
          </p:nvPr>
        </p:nvSpPr>
        <p:spPr/>
        <p:txBody>
          <a:bodyPr/>
          <a:lstStyle/>
          <a:p>
            <a:fld id="{ED4D45E5-DE4F-489C-8490-1E1AA118C999}" type="slidenum">
              <a:rPr lang="en-GB" smtClean="0"/>
              <a:t>‹#›</a:t>
            </a:fld>
            <a:endParaRPr lang="en-GB"/>
          </a:p>
        </p:txBody>
      </p:sp>
      <p:sp>
        <p:nvSpPr>
          <p:cNvPr id="11" name="Footer Placeholder 10"/>
          <p:cNvSpPr>
            <a:spLocks noGrp="1"/>
          </p:cNvSpPr>
          <p:nvPr>
            <p:ph type="ftr" sz="quarter" idx="12"/>
          </p:nvPr>
        </p:nvSpPr>
        <p:spPr>
          <a:xfrm>
            <a:off x="493776" y="6356350"/>
            <a:ext cx="5102352" cy="365125"/>
          </a:xfrm>
        </p:spPr>
        <p:txBody>
          <a:bodyPr/>
          <a:lstStyle/>
          <a:p>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DD28A170-6AB4-4553-A57D-56CEA74D554C}" type="datetimeFigureOut">
              <a:rPr lang="en-GB" smtClean="0"/>
              <a:t>07/02/2014</a:t>
            </a:fld>
            <a:endParaRPr lang="en-GB"/>
          </a:p>
        </p:txBody>
      </p:sp>
      <p:sp>
        <p:nvSpPr>
          <p:cNvPr id="11" name="Slide Number Placeholder 10"/>
          <p:cNvSpPr>
            <a:spLocks noGrp="1"/>
          </p:cNvSpPr>
          <p:nvPr>
            <p:ph type="sldNum" sz="quarter" idx="11"/>
          </p:nvPr>
        </p:nvSpPr>
        <p:spPr/>
        <p:txBody>
          <a:bodyPr/>
          <a:lstStyle/>
          <a:p>
            <a:fld id="{ED4D45E5-DE4F-489C-8490-1E1AA118C999}" type="slidenum">
              <a:rPr lang="en-GB" smtClean="0"/>
              <a:t>‹#›</a:t>
            </a:fld>
            <a:endParaRPr lang="en-GB"/>
          </a:p>
        </p:txBody>
      </p:sp>
      <p:sp>
        <p:nvSpPr>
          <p:cNvPr id="12" name="Footer Placeholder 11"/>
          <p:cNvSpPr>
            <a:spLocks noGrp="1"/>
          </p:cNvSpPr>
          <p:nvPr>
            <p:ph type="ftr" sz="quarter" idx="12"/>
          </p:nvPr>
        </p:nvSpPr>
        <p:spPr>
          <a:xfrm>
            <a:off x="493776" y="6356350"/>
            <a:ext cx="5102352" cy="365125"/>
          </a:xfrm>
        </p:spPr>
        <p:txBody>
          <a:bodyPr/>
          <a:lstStyle/>
          <a:p>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DD28A170-6AB4-4553-A57D-56CEA74D554C}" type="datetimeFigureOut">
              <a:rPr lang="en-GB" smtClean="0"/>
              <a:t>07/02/2014</a:t>
            </a:fld>
            <a:endParaRPr lang="en-GB"/>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ED4D45E5-DE4F-489C-8490-1E1AA118C999}" type="slidenum">
              <a:rPr lang="en-GB" smtClean="0"/>
              <a:t>‹#›</a:t>
            </a:fld>
            <a:endParaRPr lang="en-GB"/>
          </a:p>
        </p:txBody>
      </p:sp>
      <p:sp>
        <p:nvSpPr>
          <p:cNvPr id="6" name="Footer Placeholder 5"/>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8A170-6AB4-4553-A57D-56CEA74D554C}" type="datetimeFigureOut">
              <a:rPr lang="en-GB" smtClean="0"/>
              <a:t>07/02/2014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4D45E5-DE4F-489C-8490-1E1AA118C99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D28A170-6AB4-4553-A57D-56CEA74D554C}" type="datetimeFigureOut">
              <a:rPr lang="en-GB" smtClean="0"/>
              <a:t>07/02/2014</a:t>
            </a:fld>
            <a:endParaRPr lang="en-GB"/>
          </a:p>
        </p:txBody>
      </p:sp>
      <p:sp>
        <p:nvSpPr>
          <p:cNvPr id="9" name="Slide Number Placeholder 8"/>
          <p:cNvSpPr>
            <a:spLocks noGrp="1"/>
          </p:cNvSpPr>
          <p:nvPr>
            <p:ph type="sldNum" sz="quarter" idx="11"/>
          </p:nvPr>
        </p:nvSpPr>
        <p:spPr/>
        <p:txBody>
          <a:bodyPr/>
          <a:lstStyle/>
          <a:p>
            <a:fld id="{ED4D45E5-DE4F-489C-8490-1E1AA118C999}" type="slidenum">
              <a:rPr lang="en-GB" smtClean="0"/>
              <a:t>‹#›</a:t>
            </a:fld>
            <a:endParaRPr lang="en-GB"/>
          </a:p>
        </p:txBody>
      </p:sp>
      <p:sp>
        <p:nvSpPr>
          <p:cNvPr id="10" name="Footer Placeholder 9"/>
          <p:cNvSpPr>
            <a:spLocks noGrp="1"/>
          </p:cNvSpPr>
          <p:nvPr>
            <p:ph type="ftr" sz="quarter" idx="12"/>
          </p:nvPr>
        </p:nvSpPr>
        <p:spPr>
          <a:xfrm>
            <a:off x="493776" y="6356350"/>
            <a:ext cx="5102352" cy="365125"/>
          </a:xfrm>
        </p:spPr>
        <p:txBody>
          <a:bodyPr/>
          <a:lstStyle/>
          <a:p>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D28A170-6AB4-4553-A57D-56CEA74D554C}" type="datetimeFigureOut">
              <a:rPr lang="en-GB" smtClean="0"/>
              <a:t>07/02/2014</a:t>
            </a:fld>
            <a:endParaRPr lang="en-GB"/>
          </a:p>
        </p:txBody>
      </p:sp>
      <p:sp>
        <p:nvSpPr>
          <p:cNvPr id="9" name="Slide Number Placeholder 8"/>
          <p:cNvSpPr>
            <a:spLocks noGrp="1"/>
          </p:cNvSpPr>
          <p:nvPr>
            <p:ph type="sldNum" sz="quarter" idx="11"/>
          </p:nvPr>
        </p:nvSpPr>
        <p:spPr/>
        <p:txBody>
          <a:bodyPr/>
          <a:lstStyle/>
          <a:p>
            <a:fld id="{ED4D45E5-DE4F-489C-8490-1E1AA118C999}" type="slidenum">
              <a:rPr lang="en-GB" smtClean="0"/>
              <a:t>‹#›</a:t>
            </a:fld>
            <a:endParaRPr lang="en-GB"/>
          </a:p>
        </p:txBody>
      </p:sp>
      <p:sp>
        <p:nvSpPr>
          <p:cNvPr id="10" name="Footer Placeholder 9"/>
          <p:cNvSpPr>
            <a:spLocks noGrp="1"/>
          </p:cNvSpPr>
          <p:nvPr>
            <p:ph type="ftr" sz="quarter" idx="12"/>
          </p:nvPr>
        </p:nvSpPr>
        <p:spPr>
          <a:xfrm>
            <a:off x="493776" y="6356350"/>
            <a:ext cx="5102352" cy="365125"/>
          </a:xfrm>
        </p:spPr>
        <p:txBody>
          <a:bodyPr/>
          <a:lstStyle/>
          <a:p>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DD28A170-6AB4-4553-A57D-56CEA74D554C}" type="datetimeFigureOut">
              <a:rPr lang="en-GB" smtClean="0"/>
              <a:t>07/02/2014</a:t>
            </a:fld>
            <a:endParaRPr lang="en-GB"/>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GB"/>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ED4D45E5-DE4F-489C-8490-1E1AA118C999}"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ons.gov.uk/ons/resources/chskeystatisticsscotlandpopulationdensity2010map_tcm77-274722.pn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QuickStyle" Target="../diagrams/quickStyle2.xml"/><Relationship Id="rId5" Type="http://schemas.openxmlformats.org/officeDocument/2006/relationships/image" Target="../media/image6.png"/><Relationship Id="rId10" Type="http://schemas.openxmlformats.org/officeDocument/2006/relationships/diagramLayout" Target="../diagrams/layout2.xml"/><Relationship Id="rId4" Type="http://schemas.openxmlformats.org/officeDocument/2006/relationships/image" Target="../media/image5.png"/><Relationship Id="rId9"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7.jpeg"/><Relationship Id="rId7" Type="http://schemas.openxmlformats.org/officeDocument/2006/relationships/diagramLayout" Target="../diagrams/layout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19.jpeg"/><Relationship Id="rId10" Type="http://schemas.microsoft.com/office/2007/relationships/diagramDrawing" Target="../diagrams/drawing4.xml"/><Relationship Id="rId4" Type="http://schemas.openxmlformats.org/officeDocument/2006/relationships/image" Target="../media/image18.jpeg"/><Relationship Id="rId9"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5" y="476672"/>
            <a:ext cx="4608511" cy="3312368"/>
          </a:xfrm>
        </p:spPr>
        <p:txBody>
          <a:bodyPr>
            <a:normAutofit fontScale="90000"/>
          </a:bodyPr>
          <a:lstStyle/>
          <a:p>
            <a:r>
              <a:rPr lang="en-GB" sz="3600" dirty="0" smtClean="0">
                <a:solidFill>
                  <a:srgbClr val="FF0000"/>
                </a:solidFill>
              </a:rPr>
              <a:t>Reforming </a:t>
            </a:r>
            <a:r>
              <a:rPr lang="en-GB" sz="3600" dirty="0">
                <a:solidFill>
                  <a:srgbClr val="FF0000"/>
                </a:solidFill>
              </a:rPr>
              <a:t>Public Services in an Age of </a:t>
            </a:r>
            <a:r>
              <a:rPr lang="en-GB" sz="3600" dirty="0" smtClean="0">
                <a:solidFill>
                  <a:srgbClr val="FF0000"/>
                </a:solidFill>
              </a:rPr>
              <a:t>Austerity</a:t>
            </a:r>
            <a:br>
              <a:rPr lang="en-GB" sz="3600" dirty="0" smtClean="0">
                <a:solidFill>
                  <a:srgbClr val="FF0000"/>
                </a:solidFill>
              </a:rPr>
            </a:br>
            <a:r>
              <a:rPr lang="en-GB" sz="3600" dirty="0" smtClean="0">
                <a:solidFill>
                  <a:srgbClr val="FF0000"/>
                </a:solidFill>
              </a:rPr>
              <a:t/>
            </a:r>
            <a:br>
              <a:rPr lang="en-GB" sz="3600" dirty="0" smtClean="0">
                <a:solidFill>
                  <a:srgbClr val="FF0000"/>
                </a:solidFill>
              </a:rPr>
            </a:br>
            <a:r>
              <a:rPr lang="en-GB" sz="2700" dirty="0" smtClean="0">
                <a:solidFill>
                  <a:srgbClr val="FF0000"/>
                </a:solidFill>
              </a:rPr>
              <a:t>James Mitchell</a:t>
            </a:r>
            <a:endParaRPr lang="en-GB" sz="2700" dirty="0">
              <a:solidFill>
                <a:srgbClr val="FF0000"/>
              </a:solidFill>
            </a:endParaRPr>
          </a:p>
        </p:txBody>
      </p:sp>
      <p:sp>
        <p:nvSpPr>
          <p:cNvPr id="3" name="Subtitle 2"/>
          <p:cNvSpPr>
            <a:spLocks noGrp="1"/>
          </p:cNvSpPr>
          <p:nvPr>
            <p:ph type="subTitle" idx="1"/>
          </p:nvPr>
        </p:nvSpPr>
        <p:spPr>
          <a:xfrm>
            <a:off x="107504" y="6165304"/>
            <a:ext cx="5256584" cy="504056"/>
          </a:xfrm>
        </p:spPr>
        <p:txBody>
          <a:bodyPr>
            <a:normAutofit fontScale="70000" lnSpcReduction="20000"/>
          </a:bodyPr>
          <a:lstStyle/>
          <a:p>
            <a:pPr algn="ctr"/>
            <a:r>
              <a:rPr lang="en-GB" b="1" dirty="0"/>
              <a:t>After the Referendum:</a:t>
            </a:r>
            <a:endParaRPr lang="en-GB" dirty="0"/>
          </a:p>
          <a:p>
            <a:pPr algn="ctr"/>
            <a:r>
              <a:rPr lang="en-GB" b="1" dirty="0"/>
              <a:t>Constitutional Change in the Event of a No Vote</a:t>
            </a:r>
            <a:r>
              <a:rPr lang="en-GB" dirty="0"/>
              <a:t> </a:t>
            </a:r>
            <a:endParaRPr lang="en-US" dirty="0"/>
          </a:p>
          <a:p>
            <a:endParaRPr lang="en-GB" dirty="0">
              <a:solidFill>
                <a:srgbClr val="FF0000"/>
              </a:solidFill>
            </a:endParaRPr>
          </a:p>
        </p:txBody>
      </p:sp>
      <p:sp>
        <p:nvSpPr>
          <p:cNvPr id="5" name="TextBox 4"/>
          <p:cNvSpPr txBox="1"/>
          <p:nvPr/>
        </p:nvSpPr>
        <p:spPr>
          <a:xfrm flipH="1">
            <a:off x="5201165" y="1700808"/>
            <a:ext cx="3960440" cy="2031325"/>
          </a:xfrm>
          <a:prstGeom prst="rect">
            <a:avLst/>
          </a:prstGeom>
          <a:noFill/>
        </p:spPr>
        <p:txBody>
          <a:bodyPr wrap="square" rtlCol="0">
            <a:spAutoFit/>
          </a:bodyPr>
          <a:lstStyle/>
          <a:p>
            <a:pPr marL="342900" indent="-342900">
              <a:buAutoNum type="arabicPeriod"/>
            </a:pPr>
            <a:r>
              <a:rPr lang="en-GB" sz="3600" b="1" dirty="0" smtClean="0">
                <a:solidFill>
                  <a:srgbClr val="FF0000"/>
                </a:solidFill>
              </a:rPr>
              <a:t>Challenges</a:t>
            </a:r>
          </a:p>
          <a:p>
            <a:pPr marL="342900" indent="-342900">
              <a:buAutoNum type="arabicPeriod"/>
            </a:pPr>
            <a:r>
              <a:rPr lang="en-GB" sz="3600" b="1" dirty="0" smtClean="0">
                <a:solidFill>
                  <a:srgbClr val="FF0000"/>
                </a:solidFill>
              </a:rPr>
              <a:t> Reforms</a:t>
            </a:r>
          </a:p>
          <a:p>
            <a:pPr marL="342900" indent="-342900">
              <a:buAutoNum type="arabicPeriod"/>
            </a:pPr>
            <a:r>
              <a:rPr lang="en-GB" sz="3600" b="1" dirty="0" smtClean="0">
                <a:solidFill>
                  <a:srgbClr val="FF0000"/>
                </a:solidFill>
              </a:rPr>
              <a:t> Leadership</a:t>
            </a:r>
          </a:p>
          <a:p>
            <a:endParaRPr lang="en-GB" dirty="0"/>
          </a:p>
        </p:txBody>
      </p:sp>
      <p:pic>
        <p:nvPicPr>
          <p:cNvPr id="6" name="Picture 5" descr="image00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933056"/>
            <a:ext cx="5295900" cy="1968500"/>
          </a:xfrm>
          <a:prstGeom prst="rect">
            <a:avLst/>
          </a:prstGeom>
        </p:spPr>
      </p:pic>
    </p:spTree>
    <p:extLst>
      <p:ext uri="{BB962C8B-B14F-4D97-AF65-F5344CB8AC3E}">
        <p14:creationId xmlns:p14="http://schemas.microsoft.com/office/powerpoint/2010/main" val="2852518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fsv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340768"/>
            <a:ext cx="6096000" cy="2190750"/>
          </a:xfrm>
          <a:prstGeom prst="rect">
            <a:avLst/>
          </a:prstGeom>
        </p:spPr>
      </p:pic>
      <p:pic>
        <p:nvPicPr>
          <p:cNvPr id="5" name="Picture 4" descr="L20_firemen_wa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836712"/>
            <a:ext cx="3810000" cy="2755900"/>
          </a:xfrm>
          <a:prstGeom prst="rect">
            <a:avLst/>
          </a:prstGeom>
        </p:spPr>
      </p:pic>
      <p:sp>
        <p:nvSpPr>
          <p:cNvPr id="3" name="Title 2"/>
          <p:cNvSpPr>
            <a:spLocks noGrp="1"/>
          </p:cNvSpPr>
          <p:nvPr>
            <p:ph type="title"/>
          </p:nvPr>
        </p:nvSpPr>
        <p:spPr>
          <a:xfrm>
            <a:off x="107504" y="188640"/>
            <a:ext cx="3168352" cy="720080"/>
          </a:xfrm>
        </p:spPr>
        <p:txBody>
          <a:bodyPr>
            <a:noAutofit/>
          </a:bodyPr>
          <a:lstStyle/>
          <a:p>
            <a:r>
              <a:rPr lang="en-US" sz="3600" dirty="0" smtClean="0">
                <a:solidFill>
                  <a:srgbClr val="FF0000"/>
                </a:solidFill>
              </a:rPr>
              <a:t>Cultural</a:t>
            </a:r>
            <a:endParaRPr lang="en-US" sz="3600" dirty="0">
              <a:solidFill>
                <a:srgbClr val="FF0000"/>
              </a:solidFill>
            </a:endParaRPr>
          </a:p>
        </p:txBody>
      </p:sp>
      <p:pic>
        <p:nvPicPr>
          <p:cNvPr id="9" name="Picture 8" descr="sp_024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4005064"/>
            <a:ext cx="4651056" cy="1781256"/>
          </a:xfrm>
          <a:prstGeom prst="rect">
            <a:avLst/>
          </a:prstGeom>
        </p:spPr>
      </p:pic>
      <p:pic>
        <p:nvPicPr>
          <p:cNvPr id="10" name="Picture 9" descr="community-policin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024" y="3933056"/>
            <a:ext cx="4064000" cy="2540000"/>
          </a:xfrm>
          <a:prstGeom prst="rect">
            <a:avLst/>
          </a:prstGeom>
        </p:spPr>
      </p:pic>
    </p:spTree>
    <p:extLst>
      <p:ext uri="{BB962C8B-B14F-4D97-AF65-F5344CB8AC3E}">
        <p14:creationId xmlns:p14="http://schemas.microsoft.com/office/powerpoint/2010/main" val="160938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0" y="0"/>
            <a:ext cx="9109075"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sz="800" dirty="0">
                <a:solidFill>
                  <a:schemeClr val="accent1"/>
                </a:solidFill>
                <a:latin typeface="Calibri" pitchFamily="34" charset="0"/>
              </a:rPr>
              <a:t>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 DELIVERY</a:t>
            </a:r>
          </a:p>
        </p:txBody>
      </p:sp>
      <p:sp>
        <p:nvSpPr>
          <p:cNvPr id="6147" name="Title 5"/>
          <p:cNvSpPr>
            <a:spLocks noGrp="1"/>
          </p:cNvSpPr>
          <p:nvPr>
            <p:ph type="title" idx="4294967295"/>
          </p:nvPr>
        </p:nvSpPr>
        <p:spPr>
          <a:xfrm>
            <a:off x="342168" y="648224"/>
            <a:ext cx="8424738" cy="863749"/>
          </a:xfrm>
        </p:spPr>
        <p:txBody>
          <a:bodyPr/>
          <a:lstStyle/>
          <a:p>
            <a:pPr algn="ctr"/>
            <a:r>
              <a:rPr lang="en-GB" b="1" dirty="0" smtClean="0">
                <a:solidFill>
                  <a:schemeClr val="hlink"/>
                </a:solidFill>
              </a:rPr>
              <a:t>Christie’s Pillars &amp; Proposals</a:t>
            </a:r>
            <a:endParaRPr lang="en-GB" dirty="0" smtClean="0">
              <a:solidFill>
                <a:schemeClr val="hlink"/>
              </a:solidFill>
            </a:endParaRPr>
          </a:p>
        </p:txBody>
      </p:sp>
      <p:sp>
        <p:nvSpPr>
          <p:cNvPr id="6148" name="Content Placeholder 6"/>
          <p:cNvSpPr>
            <a:spLocks noGrp="1"/>
          </p:cNvSpPr>
          <p:nvPr>
            <p:ph sz="half" idx="4294967295"/>
          </p:nvPr>
        </p:nvSpPr>
        <p:spPr>
          <a:xfrm>
            <a:off x="179388" y="1052513"/>
            <a:ext cx="4105275" cy="5616575"/>
          </a:xfrm>
        </p:spPr>
        <p:txBody>
          <a:bodyPr/>
          <a:lstStyle/>
          <a:p>
            <a:pPr marL="0" indent="0">
              <a:lnSpc>
                <a:spcPct val="80000"/>
              </a:lnSpc>
            </a:pPr>
            <a:r>
              <a:rPr lang="en-GB" sz="2000" b="1" dirty="0" smtClean="0"/>
              <a:t> </a:t>
            </a:r>
            <a:r>
              <a:rPr lang="en-GB" sz="1800" b="1" dirty="0" smtClean="0"/>
              <a:t>Reforms must aim to empower individuals and communities receiving public services by involving them in the design and delivery of the services they use.</a:t>
            </a:r>
          </a:p>
          <a:p>
            <a:pPr marL="0" indent="0">
              <a:lnSpc>
                <a:spcPct val="80000"/>
              </a:lnSpc>
            </a:pPr>
            <a:endParaRPr lang="en-GB" sz="1800" b="1" dirty="0" smtClean="0"/>
          </a:p>
          <a:p>
            <a:pPr marL="0" indent="0">
              <a:lnSpc>
                <a:spcPct val="80000"/>
              </a:lnSpc>
            </a:pPr>
            <a:r>
              <a:rPr lang="en-GB" sz="1800" b="1" dirty="0" smtClean="0"/>
              <a:t> Public service providers must be required to work much more closely in partnership, to integrate service provision and thus improve the outcomes they achieve.</a:t>
            </a:r>
          </a:p>
          <a:p>
            <a:pPr marL="0" indent="0">
              <a:lnSpc>
                <a:spcPct val="80000"/>
              </a:lnSpc>
            </a:pPr>
            <a:endParaRPr lang="en-GB" sz="1800" b="1" dirty="0" smtClean="0"/>
          </a:p>
          <a:p>
            <a:pPr marL="0" indent="0">
              <a:lnSpc>
                <a:spcPct val="80000"/>
              </a:lnSpc>
            </a:pPr>
            <a:r>
              <a:rPr lang="en-GB" sz="1800" b="1" dirty="0" smtClean="0"/>
              <a:t> We must prioritise expenditure on public services which prevent negative outcomes from arising.</a:t>
            </a:r>
          </a:p>
          <a:p>
            <a:pPr marL="0" indent="0">
              <a:lnSpc>
                <a:spcPct val="80000"/>
              </a:lnSpc>
            </a:pPr>
            <a:endParaRPr lang="en-GB" sz="1800" b="1" dirty="0" smtClean="0"/>
          </a:p>
          <a:p>
            <a:pPr marL="0" indent="0">
              <a:lnSpc>
                <a:spcPct val="80000"/>
              </a:lnSpc>
            </a:pPr>
            <a:r>
              <a:rPr lang="en-GB" sz="1800" b="1" dirty="0" smtClean="0"/>
              <a:t> And our whole system of public services – public, third and private sectors – must become more efficient by reducing duplication and sharing services wherever possible.</a:t>
            </a:r>
          </a:p>
          <a:p>
            <a:pPr marL="0" indent="0">
              <a:lnSpc>
                <a:spcPct val="80000"/>
              </a:lnSpc>
            </a:pPr>
            <a:endParaRPr lang="en-GB" sz="1800" dirty="0" smtClean="0"/>
          </a:p>
        </p:txBody>
      </p:sp>
      <p:sp>
        <p:nvSpPr>
          <p:cNvPr id="6149" name="Content Placeholder 7"/>
          <p:cNvSpPr>
            <a:spLocks noGrp="1"/>
          </p:cNvSpPr>
          <p:nvPr>
            <p:ph sz="half" idx="4294967295"/>
          </p:nvPr>
        </p:nvSpPr>
        <p:spPr>
          <a:xfrm>
            <a:off x="4554538" y="1052513"/>
            <a:ext cx="3978275" cy="5545137"/>
          </a:xfrm>
        </p:spPr>
        <p:txBody>
          <a:bodyPr/>
          <a:lstStyle/>
          <a:p>
            <a:pPr marL="0" indent="0">
              <a:lnSpc>
                <a:spcPct val="80000"/>
              </a:lnSpc>
              <a:buNone/>
            </a:pPr>
            <a:r>
              <a:rPr lang="en-GB" b="1" i="1" dirty="0" smtClean="0"/>
              <a:t>PERSONALISATION </a:t>
            </a:r>
          </a:p>
          <a:p>
            <a:pPr marL="0" indent="0">
              <a:lnSpc>
                <a:spcPct val="80000"/>
              </a:lnSpc>
              <a:buNone/>
            </a:pPr>
            <a:r>
              <a:rPr lang="en-GB" b="1" i="1" dirty="0" smtClean="0"/>
              <a:t>EMPOWERMENT</a:t>
            </a:r>
          </a:p>
          <a:p>
            <a:pPr marL="0" indent="0">
              <a:lnSpc>
                <a:spcPct val="80000"/>
              </a:lnSpc>
              <a:buNone/>
            </a:pPr>
            <a:r>
              <a:rPr lang="en-GB" b="1" dirty="0" smtClean="0">
                <a:solidFill>
                  <a:srgbClr val="00B0F0"/>
                </a:solidFill>
              </a:rPr>
              <a:t> </a:t>
            </a:r>
            <a:r>
              <a:rPr lang="en-GB" b="1" i="1" dirty="0" smtClean="0"/>
              <a:t>PARTNERSHIP</a:t>
            </a:r>
          </a:p>
          <a:p>
            <a:pPr marL="0" indent="0">
              <a:lnSpc>
                <a:spcPct val="80000"/>
              </a:lnSpc>
              <a:buNone/>
            </a:pPr>
            <a:r>
              <a:rPr lang="en-GB" b="1" i="1" dirty="0" smtClean="0"/>
              <a:t>ACCOUNTABILITY</a:t>
            </a:r>
          </a:p>
          <a:p>
            <a:pPr marL="0" indent="0">
              <a:lnSpc>
                <a:spcPct val="80000"/>
              </a:lnSpc>
              <a:buNone/>
            </a:pPr>
            <a:r>
              <a:rPr lang="en-GB" b="1" i="1" dirty="0" smtClean="0"/>
              <a:t>FAILURE DEMAND</a:t>
            </a:r>
          </a:p>
          <a:p>
            <a:pPr marL="0" indent="0">
              <a:lnSpc>
                <a:spcPct val="80000"/>
              </a:lnSpc>
              <a:buNone/>
            </a:pPr>
            <a:r>
              <a:rPr lang="en-GB" b="1" i="1" dirty="0" smtClean="0"/>
              <a:t>PREVENTATIVE SPENDING</a:t>
            </a:r>
          </a:p>
          <a:p>
            <a:pPr marL="0" indent="0">
              <a:lnSpc>
                <a:spcPct val="80000"/>
              </a:lnSpc>
              <a:buNone/>
            </a:pPr>
            <a:r>
              <a:rPr lang="en-GB" b="1" i="1" dirty="0" smtClean="0"/>
              <a:t>EARLY INTERVENTION</a:t>
            </a:r>
            <a:endParaRPr lang="en-GB" b="1" dirty="0" smtClean="0"/>
          </a:p>
          <a:p>
            <a:pPr marL="0" indent="0">
              <a:lnSpc>
                <a:spcPct val="80000"/>
              </a:lnSpc>
              <a:buNone/>
            </a:pPr>
            <a:r>
              <a:rPr lang="en-GB" b="1" i="1" dirty="0" smtClean="0"/>
              <a:t>EFFECTIVENESS</a:t>
            </a:r>
            <a:endParaRPr lang="en-GB" b="1" dirty="0" smtClean="0">
              <a:solidFill>
                <a:srgbClr val="00B0F0"/>
              </a:solidFill>
            </a:endParaRPr>
          </a:p>
          <a:p>
            <a:pPr marL="0" indent="0">
              <a:lnSpc>
                <a:spcPct val="80000"/>
              </a:lnSpc>
              <a:buNone/>
            </a:pPr>
            <a:r>
              <a:rPr lang="en-GB" b="1" i="1" dirty="0" smtClean="0"/>
              <a:t>CONSISTENT  DATA GATHERING</a:t>
            </a:r>
          </a:p>
          <a:p>
            <a:pPr marL="0" indent="0">
              <a:lnSpc>
                <a:spcPct val="80000"/>
              </a:lnSpc>
              <a:buNone/>
            </a:pPr>
            <a:r>
              <a:rPr lang="en-GB" b="1" i="1" dirty="0" smtClean="0"/>
              <a:t>GREATER</a:t>
            </a:r>
            <a:r>
              <a:rPr lang="en-GB" b="1" dirty="0" smtClean="0">
                <a:solidFill>
                  <a:srgbClr val="00B0F0"/>
                </a:solidFill>
              </a:rPr>
              <a:t> </a:t>
            </a:r>
            <a:r>
              <a:rPr lang="en-GB" b="1" i="1" dirty="0" smtClean="0"/>
              <a:t>TRANSPARENCY</a:t>
            </a:r>
            <a:endParaRPr lang="en-GB" b="1" dirty="0" smtClean="0">
              <a:solidFill>
                <a:srgbClr val="00B0F0"/>
              </a:solidFill>
            </a:endParaRPr>
          </a:p>
          <a:p>
            <a:pPr marL="0" indent="0">
              <a:lnSpc>
                <a:spcPct val="80000"/>
              </a:lnSpc>
              <a:buNone/>
            </a:pPr>
            <a:r>
              <a:rPr lang="en-GB" b="1" i="1" dirty="0" smtClean="0"/>
              <a:t>BOTTOM-UP REFORMS</a:t>
            </a:r>
            <a:endParaRPr lang="en-GB" b="1" dirty="0" smtClean="0">
              <a:solidFill>
                <a:srgbClr val="00B0F0"/>
              </a:solidFill>
            </a:endParaRPr>
          </a:p>
          <a:p>
            <a:pPr marL="0" indent="0">
              <a:lnSpc>
                <a:spcPct val="80000"/>
              </a:lnSpc>
            </a:pPr>
            <a:endParaRPr lang="en-GB" sz="700" i="1" dirty="0" smtClean="0"/>
          </a:p>
          <a:p>
            <a:pPr marL="0" indent="0">
              <a:lnSpc>
                <a:spcPct val="80000"/>
              </a:lnSpc>
            </a:pPr>
            <a:endParaRPr lang="en-GB" sz="700" dirty="0" smtClean="0"/>
          </a:p>
        </p:txBody>
      </p:sp>
      <p:sp>
        <p:nvSpPr>
          <p:cNvPr id="6" name="TextBox 5"/>
          <p:cNvSpPr txBox="1"/>
          <p:nvPr/>
        </p:nvSpPr>
        <p:spPr>
          <a:xfrm>
            <a:off x="33638" y="0"/>
            <a:ext cx="3173642" cy="646331"/>
          </a:xfrm>
          <a:prstGeom prst="rect">
            <a:avLst/>
          </a:prstGeom>
          <a:noFill/>
        </p:spPr>
        <p:txBody>
          <a:bodyPr wrap="square" rtlCol="0">
            <a:spAutoFit/>
          </a:bodyPr>
          <a:lstStyle/>
          <a:p>
            <a:r>
              <a:rPr lang="en-GB" sz="3600" b="1" dirty="0" smtClean="0">
                <a:solidFill>
                  <a:srgbClr val="FF0000"/>
                </a:solidFill>
              </a:rPr>
              <a:t>Reforms</a:t>
            </a:r>
            <a:endParaRPr lang="en-GB" sz="3600" b="1" dirty="0">
              <a:solidFill>
                <a:srgbClr val="FF0000"/>
              </a:solidFill>
            </a:endParaRPr>
          </a:p>
        </p:txBody>
      </p:sp>
      <p:pic>
        <p:nvPicPr>
          <p:cNvPr id="7" name="Picture 6" descr="C:\Users\chgs19\Desktop\p8_ChristieCommission_cut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178110"/>
            <a:ext cx="1872208" cy="250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943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067944" y="1556792"/>
            <a:ext cx="4608512" cy="3672408"/>
          </a:xfrm>
        </p:spPr>
        <p:txBody>
          <a:bodyPr/>
          <a:lstStyle/>
          <a:p>
            <a:pPr marL="0" indent="0">
              <a:buNone/>
            </a:pPr>
            <a:endParaRPr lang="en-GB" dirty="0"/>
          </a:p>
        </p:txBody>
      </p:sp>
      <p:sp>
        <p:nvSpPr>
          <p:cNvPr id="3" name="Title 2"/>
          <p:cNvSpPr>
            <a:spLocks noGrp="1"/>
          </p:cNvSpPr>
          <p:nvPr>
            <p:ph type="title"/>
          </p:nvPr>
        </p:nvSpPr>
        <p:spPr>
          <a:xfrm>
            <a:off x="251519" y="1340768"/>
            <a:ext cx="3805931" cy="5400600"/>
          </a:xfrm>
        </p:spPr>
        <p:txBody>
          <a:bodyPr>
            <a:normAutofit fontScale="90000"/>
          </a:bodyPr>
          <a:lstStyle/>
          <a:p>
            <a:pPr algn="ctr"/>
            <a:r>
              <a:rPr lang="en-GB" cap="none" dirty="0" smtClean="0"/>
              <a:t>Scotland Population Cartogram.</a:t>
            </a: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sz="1600" cap="none" dirty="0" smtClean="0">
                <a:latin typeface="Calibri" pitchFamily="34" charset="0"/>
              </a:rPr>
              <a:t>The size of councils is in proportion to their population; the darker the colour, the bigger the actual area served by a council.</a:t>
            </a:r>
            <a:r>
              <a:rPr lang="en-GB" sz="1600" cap="none" dirty="0" smtClean="0"/>
              <a:t/>
            </a:r>
            <a:br>
              <a:rPr lang="en-GB" sz="1600" cap="none"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endParaRPr lang="en-GB" dirty="0"/>
          </a:p>
        </p:txBody>
      </p:sp>
      <p:sp>
        <p:nvSpPr>
          <p:cNvPr id="4" name="TextBox 3"/>
          <p:cNvSpPr txBox="1"/>
          <p:nvPr/>
        </p:nvSpPr>
        <p:spPr>
          <a:xfrm>
            <a:off x="33638" y="0"/>
            <a:ext cx="3173642" cy="646331"/>
          </a:xfrm>
          <a:prstGeom prst="rect">
            <a:avLst/>
          </a:prstGeom>
          <a:noFill/>
        </p:spPr>
        <p:txBody>
          <a:bodyPr wrap="square" rtlCol="0">
            <a:spAutoFit/>
          </a:bodyPr>
          <a:lstStyle/>
          <a:p>
            <a:r>
              <a:rPr lang="en-GB" sz="3600" b="1" dirty="0" smtClean="0">
                <a:solidFill>
                  <a:srgbClr val="FF0000"/>
                </a:solidFill>
              </a:rPr>
              <a:t>Reforms</a:t>
            </a:r>
            <a:endParaRPr lang="en-GB" sz="3600" b="1" dirty="0">
              <a:solidFill>
                <a:srgbClr val="FF0000"/>
              </a:solidFill>
            </a:endParaRPr>
          </a:p>
        </p:txBody>
      </p:sp>
      <p:pic>
        <p:nvPicPr>
          <p:cNvPr id="9222" name="Picture 6" descr="http://upload.wikimedia.org/wikipedia/commons/thumb/b/b9/Scotland_population_cartogram.png/220px-Scotland_population_carto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16832"/>
            <a:ext cx="3661915" cy="3312368"/>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James\Desktop\007636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485864"/>
            <a:ext cx="3096344" cy="41467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403648" y="773996"/>
            <a:ext cx="5544615" cy="400110"/>
          </a:xfrm>
          <a:prstGeom prst="rect">
            <a:avLst/>
          </a:prstGeom>
          <a:noFill/>
        </p:spPr>
        <p:txBody>
          <a:bodyPr wrap="square" rtlCol="0">
            <a:spAutoFit/>
          </a:bodyPr>
          <a:lstStyle/>
          <a:p>
            <a:pPr algn="ctr"/>
            <a:r>
              <a:rPr lang="en-GB" sz="2000" b="1" dirty="0" smtClean="0"/>
              <a:t>An inconvenient spread of people</a:t>
            </a:r>
            <a:endParaRPr lang="en-GB" sz="2000" b="1" dirty="0"/>
          </a:p>
        </p:txBody>
      </p:sp>
    </p:spTree>
    <p:extLst>
      <p:ext uri="{BB962C8B-B14F-4D97-AF65-F5344CB8AC3E}">
        <p14:creationId xmlns:p14="http://schemas.microsoft.com/office/powerpoint/2010/main" val="3255185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4" name="TextBox 3"/>
          <p:cNvSpPr txBox="1"/>
          <p:nvPr/>
        </p:nvSpPr>
        <p:spPr>
          <a:xfrm>
            <a:off x="33638" y="0"/>
            <a:ext cx="3173642" cy="646331"/>
          </a:xfrm>
          <a:prstGeom prst="rect">
            <a:avLst/>
          </a:prstGeom>
          <a:noFill/>
        </p:spPr>
        <p:txBody>
          <a:bodyPr wrap="square" rtlCol="0">
            <a:spAutoFit/>
          </a:bodyPr>
          <a:lstStyle/>
          <a:p>
            <a:r>
              <a:rPr lang="en-GB" sz="3600" b="1" dirty="0" smtClean="0">
                <a:solidFill>
                  <a:srgbClr val="FF0000"/>
                </a:solidFill>
              </a:rPr>
              <a:t>Leadership</a:t>
            </a:r>
            <a:endParaRPr lang="en-GB" sz="3600" b="1" dirty="0">
              <a:solidFill>
                <a:srgbClr val="FF0000"/>
              </a:solidFill>
            </a:endParaRPr>
          </a:p>
        </p:txBody>
      </p:sp>
      <p:sp>
        <p:nvSpPr>
          <p:cNvPr id="2" name="Content Placeholder 1"/>
          <p:cNvSpPr>
            <a:spLocks noGrp="1"/>
          </p:cNvSpPr>
          <p:nvPr>
            <p:ph sz="quarter" idx="13"/>
          </p:nvPr>
        </p:nvSpPr>
        <p:spPr>
          <a:xfrm>
            <a:off x="5364088" y="1268760"/>
            <a:ext cx="3672408" cy="5472608"/>
          </a:xfrm>
        </p:spPr>
        <p:txBody>
          <a:bodyPr>
            <a:normAutofit fontScale="85000" lnSpcReduction="20000"/>
          </a:bodyPr>
          <a:lstStyle/>
          <a:p>
            <a:pPr marL="0" indent="0" algn="ctr">
              <a:lnSpc>
                <a:spcPct val="90000"/>
              </a:lnSpc>
              <a:buNone/>
              <a:defRPr/>
            </a:pPr>
            <a:r>
              <a:rPr lang="en-GB" dirty="0" smtClean="0">
                <a:solidFill>
                  <a:srgbClr val="FFFF00"/>
                </a:solidFill>
              </a:rPr>
              <a:t>CHRISTIE ON LEADERSHIP</a:t>
            </a:r>
          </a:p>
          <a:p>
            <a:pPr marL="0" indent="0" algn="ctr">
              <a:lnSpc>
                <a:spcPct val="90000"/>
              </a:lnSpc>
              <a:defRPr/>
            </a:pPr>
            <a:endParaRPr lang="en-GB" dirty="0">
              <a:solidFill>
                <a:srgbClr val="FFFF00"/>
              </a:solidFill>
            </a:endParaRPr>
          </a:p>
          <a:p>
            <a:pPr marL="0" indent="0" algn="ctr">
              <a:lnSpc>
                <a:spcPct val="90000"/>
              </a:lnSpc>
              <a:buNone/>
              <a:defRPr/>
            </a:pPr>
            <a:r>
              <a:rPr lang="en-GB" dirty="0" smtClean="0">
                <a:solidFill>
                  <a:srgbClr val="FFFF00"/>
                </a:solidFill>
              </a:rPr>
              <a:t>‘</a:t>
            </a:r>
            <a:r>
              <a:rPr lang="en-GB" dirty="0">
                <a:solidFill>
                  <a:srgbClr val="FFFF00"/>
                </a:solidFill>
              </a:rPr>
              <a:t>Outcome-focussed transformation requires strong leadership…’</a:t>
            </a:r>
          </a:p>
          <a:p>
            <a:pPr marL="0" indent="0" algn="ctr">
              <a:lnSpc>
                <a:spcPct val="90000"/>
              </a:lnSpc>
              <a:defRPr/>
            </a:pPr>
            <a:endParaRPr lang="en-GB" dirty="0">
              <a:solidFill>
                <a:srgbClr val="FFFF00"/>
              </a:solidFill>
            </a:endParaRPr>
          </a:p>
          <a:p>
            <a:pPr marL="0" indent="0" algn="ctr">
              <a:lnSpc>
                <a:spcPct val="90000"/>
              </a:lnSpc>
              <a:buNone/>
              <a:defRPr/>
            </a:pPr>
            <a:r>
              <a:rPr lang="en-GB" dirty="0">
                <a:solidFill>
                  <a:srgbClr val="FFFF00"/>
                </a:solidFill>
              </a:rPr>
              <a:t>‘front-line staff seek solutions actively with a ‘can-do’ attitude, empowered by managers and leaders..’</a:t>
            </a:r>
          </a:p>
          <a:p>
            <a:pPr marL="0" indent="0" algn="ctr">
              <a:lnSpc>
                <a:spcPct val="90000"/>
              </a:lnSpc>
              <a:defRPr/>
            </a:pPr>
            <a:endParaRPr lang="en-GB" dirty="0">
              <a:solidFill>
                <a:srgbClr val="FFFF00"/>
              </a:solidFill>
            </a:endParaRPr>
          </a:p>
          <a:p>
            <a:pPr marL="0" indent="0" algn="ctr">
              <a:lnSpc>
                <a:spcPct val="90000"/>
              </a:lnSpc>
              <a:buNone/>
              <a:defRPr/>
            </a:pPr>
            <a:r>
              <a:rPr lang="en-GB" dirty="0">
                <a:solidFill>
                  <a:srgbClr val="FFFF00"/>
                </a:solidFill>
              </a:rPr>
              <a:t>‘Leaders alone cannot provide meaning for the workforce but in helping to clarify the purpose of the organisation, they can help employees renew their own sense of purpose.’</a:t>
            </a:r>
          </a:p>
          <a:p>
            <a:pPr marL="0" indent="0" algn="ctr">
              <a:lnSpc>
                <a:spcPct val="90000"/>
              </a:lnSpc>
              <a:defRPr/>
            </a:pPr>
            <a:endParaRPr lang="en-GB" dirty="0">
              <a:solidFill>
                <a:srgbClr val="FFFF00"/>
              </a:solidFill>
            </a:endParaRPr>
          </a:p>
          <a:p>
            <a:pPr marL="0" indent="0" algn="ctr">
              <a:lnSpc>
                <a:spcPct val="90000"/>
              </a:lnSpc>
              <a:buNone/>
              <a:defRPr/>
            </a:pPr>
            <a:r>
              <a:rPr lang="en-GB" b="1" dirty="0" smtClean="0">
                <a:solidFill>
                  <a:srgbClr val="FFFF00"/>
                </a:solidFill>
              </a:rPr>
              <a:t>‘We recommend that managers and leaders within public service organisations develop and extend empowerment of front-line staff to support their engagement with people and communities to improve service provision.’</a:t>
            </a:r>
          </a:p>
          <a:p>
            <a:pPr marL="0" indent="0" algn="ctr">
              <a:lnSpc>
                <a:spcPct val="90000"/>
              </a:lnSpc>
              <a:defRPr/>
            </a:pPr>
            <a:endParaRPr lang="en-GB" b="1" dirty="0">
              <a:solidFill>
                <a:srgbClr val="FFFF00"/>
              </a:solidFill>
            </a:endParaRPr>
          </a:p>
          <a:p>
            <a:pPr marL="0" indent="0" algn="ctr">
              <a:lnSpc>
                <a:spcPct val="90000"/>
              </a:lnSpc>
              <a:buNone/>
              <a:defRPr/>
            </a:pPr>
            <a:r>
              <a:rPr lang="en-GB" b="1" dirty="0">
                <a:solidFill>
                  <a:srgbClr val="FFFF00"/>
                </a:solidFill>
              </a:rPr>
              <a:t>‘</a:t>
            </a:r>
            <a:r>
              <a:rPr lang="en-GB" dirty="0">
                <a:solidFill>
                  <a:srgbClr val="FFFF00"/>
                </a:solidFill>
              </a:rPr>
              <a:t>Managers and leaders within public service organisations should develop and extend the empowerment of front-line staff, to support their engagement with people and communities.’</a:t>
            </a:r>
            <a:endParaRPr lang="en-GB" b="1" dirty="0">
              <a:solidFill>
                <a:srgbClr val="FFFF00"/>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36712"/>
            <a:ext cx="4572000" cy="351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3638" y="4356233"/>
            <a:ext cx="4538362" cy="2280624"/>
          </a:xfrm>
          <a:prstGeom prst="rect">
            <a:avLst/>
          </a:prstGeom>
          <a:noFill/>
        </p:spPr>
        <p:txBody>
          <a:bodyPr wrap="square" rtlCol="0">
            <a:spAutoFit/>
          </a:bodyPr>
          <a:lstStyle/>
          <a:p>
            <a:pPr algn="just">
              <a:lnSpc>
                <a:spcPct val="90000"/>
              </a:lnSpc>
              <a:defRPr/>
            </a:pPr>
            <a:r>
              <a:rPr lang="en-GB" sz="1600" dirty="0"/>
              <a:t>‘Many of the problems facing Scottish public services are deeply complex ‘wicked’ issues that sit across and between different government organisations and attempts to treat then as ‘tame’ through a single institutional framework are almost bound to fail</a:t>
            </a:r>
            <a:r>
              <a:rPr lang="en-GB" sz="1600" dirty="0" smtClean="0"/>
              <a:t>.’</a:t>
            </a:r>
          </a:p>
          <a:p>
            <a:pPr algn="just">
              <a:lnSpc>
                <a:spcPct val="90000"/>
              </a:lnSpc>
              <a:defRPr/>
            </a:pPr>
            <a:endParaRPr lang="en-GB" sz="1400" dirty="0"/>
          </a:p>
          <a:p>
            <a:pPr>
              <a:lnSpc>
                <a:spcPct val="90000"/>
              </a:lnSpc>
              <a:defRPr/>
            </a:pPr>
            <a:r>
              <a:rPr lang="en-GB" sz="1400" dirty="0"/>
              <a:t>Leadership in The Public Sector in Scotland (ESRC Seminar Series: Mapping the Public Policy Landscape) 2009</a:t>
            </a:r>
          </a:p>
          <a:p>
            <a:endParaRPr lang="en-GB" dirty="0"/>
          </a:p>
        </p:txBody>
      </p:sp>
    </p:spTree>
    <p:extLst>
      <p:ext uri="{BB962C8B-B14F-4D97-AF65-F5344CB8AC3E}">
        <p14:creationId xmlns:p14="http://schemas.microsoft.com/office/powerpoint/2010/main" val="2867009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gs38\Desktop\sg034_0300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389" y="1490674"/>
            <a:ext cx="4682562" cy="46825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67560" y="3478591"/>
            <a:ext cx="1520219" cy="707886"/>
          </a:xfrm>
          <a:prstGeom prst="rect">
            <a:avLst/>
          </a:prstGeom>
          <a:noFill/>
        </p:spPr>
        <p:txBody>
          <a:bodyPr wrap="square" rtlCol="0">
            <a:spAutoFit/>
          </a:bodyPr>
          <a:lstStyle/>
          <a:p>
            <a:pPr algn="ctr"/>
            <a:r>
              <a:rPr lang="en-GB" sz="4000" b="1" dirty="0" smtClean="0">
                <a:solidFill>
                  <a:srgbClr val="FF0000"/>
                </a:solidFill>
              </a:rPr>
              <a:t>CORE</a:t>
            </a:r>
            <a:endParaRPr lang="en-GB" sz="4000" b="1" dirty="0">
              <a:solidFill>
                <a:srgbClr val="FF0000"/>
              </a:solidFill>
            </a:endParaRPr>
          </a:p>
        </p:txBody>
      </p:sp>
      <p:sp>
        <p:nvSpPr>
          <p:cNvPr id="5" name="Title 4"/>
          <p:cNvSpPr>
            <a:spLocks noGrp="1"/>
          </p:cNvSpPr>
          <p:nvPr>
            <p:ph type="title"/>
          </p:nvPr>
        </p:nvSpPr>
        <p:spPr>
          <a:xfrm>
            <a:off x="539552" y="0"/>
            <a:ext cx="8136904" cy="931398"/>
          </a:xfrm>
        </p:spPr>
        <p:txBody>
          <a:bodyPr>
            <a:normAutofit fontScale="90000"/>
          </a:bodyPr>
          <a:lstStyle/>
          <a:p>
            <a:pPr algn="ctr"/>
            <a:r>
              <a:rPr lang="en-GB" sz="2800" b="1" dirty="0" smtClean="0"/>
              <a:t>Elections/referendum &amp; PUBLIC POLICY</a:t>
            </a:r>
            <a:endParaRPr lang="en-GB" sz="2800" b="1" dirty="0"/>
          </a:p>
        </p:txBody>
      </p:sp>
      <p:sp>
        <p:nvSpPr>
          <p:cNvPr id="6" name="Oval 5"/>
          <p:cNvSpPr/>
          <p:nvPr/>
        </p:nvSpPr>
        <p:spPr>
          <a:xfrm>
            <a:off x="154501" y="1238424"/>
            <a:ext cx="2329267" cy="2262584"/>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rPr>
              <a:t>INSULATED</a:t>
            </a:r>
            <a:endParaRPr lang="en-GB" sz="2000" b="1" dirty="0">
              <a:solidFill>
                <a:schemeClr val="bg1"/>
              </a:solidFill>
            </a:endParaRPr>
          </a:p>
        </p:txBody>
      </p:sp>
      <p:cxnSp>
        <p:nvCxnSpPr>
          <p:cNvPr id="8" name="Straight Connector 7"/>
          <p:cNvCxnSpPr/>
          <p:nvPr/>
        </p:nvCxnSpPr>
        <p:spPr>
          <a:xfrm flipH="1">
            <a:off x="154502" y="404664"/>
            <a:ext cx="3841434" cy="645333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Up Arrow 12"/>
          <p:cNvSpPr/>
          <p:nvPr/>
        </p:nvSpPr>
        <p:spPr>
          <a:xfrm rot="3930481">
            <a:off x="1626184" y="3771621"/>
            <a:ext cx="3460362" cy="2240434"/>
          </a:xfrm>
          <a:prstGeom prst="upArrow">
            <a:avLst>
              <a:gd name="adj1" fmla="val 50000"/>
              <a:gd name="adj2" fmla="val 505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Insinuated</a:t>
            </a:r>
            <a:endParaRPr lang="en-GB" sz="2400" b="1" dirty="0">
              <a:solidFill>
                <a:schemeClr val="tx1"/>
              </a:solidFill>
            </a:endParaRPr>
          </a:p>
        </p:txBody>
      </p:sp>
      <p:sp>
        <p:nvSpPr>
          <p:cNvPr id="16" name="TextBox 15"/>
          <p:cNvSpPr txBox="1"/>
          <p:nvPr/>
        </p:nvSpPr>
        <p:spPr>
          <a:xfrm>
            <a:off x="4427984" y="5373215"/>
            <a:ext cx="3075892" cy="646331"/>
          </a:xfrm>
          <a:prstGeom prst="rect">
            <a:avLst/>
          </a:prstGeom>
          <a:noFill/>
        </p:spPr>
        <p:txBody>
          <a:bodyPr wrap="square" rtlCol="0">
            <a:spAutoFit/>
          </a:bodyPr>
          <a:lstStyle/>
          <a:p>
            <a:pPr algn="ctr"/>
            <a:r>
              <a:rPr lang="en-GB" sz="3600" dirty="0" smtClean="0">
                <a:solidFill>
                  <a:srgbClr val="FFFF00"/>
                </a:solidFill>
              </a:rPr>
              <a:t>PERIPHERAL</a:t>
            </a:r>
            <a:endParaRPr lang="en-GB" sz="3600" dirty="0">
              <a:solidFill>
                <a:srgbClr val="FFFF00"/>
              </a:solidFill>
            </a:endParaRPr>
          </a:p>
        </p:txBody>
      </p:sp>
      <p:cxnSp>
        <p:nvCxnSpPr>
          <p:cNvPr id="18" name="Straight Connector 17"/>
          <p:cNvCxnSpPr/>
          <p:nvPr/>
        </p:nvCxnSpPr>
        <p:spPr>
          <a:xfrm flipH="1">
            <a:off x="5827669" y="2852936"/>
            <a:ext cx="1" cy="20389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Up Arrow 9"/>
          <p:cNvSpPr/>
          <p:nvPr/>
        </p:nvSpPr>
        <p:spPr>
          <a:xfrm rot="3930481">
            <a:off x="6971757" y="942101"/>
            <a:ext cx="2205330" cy="1346015"/>
          </a:xfrm>
          <a:prstGeom prst="upArrow">
            <a:avLst>
              <a:gd name="adj1" fmla="val 50000"/>
              <a:gd name="adj2" fmla="val 505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Spill-over</a:t>
            </a:r>
            <a:endParaRPr lang="en-GB" sz="2400" b="1" dirty="0">
              <a:solidFill>
                <a:schemeClr val="tx1"/>
              </a:solidFill>
            </a:endParaRPr>
          </a:p>
        </p:txBody>
      </p:sp>
    </p:spTree>
    <p:extLst>
      <p:ext uri="{BB962C8B-B14F-4D97-AF65-F5344CB8AC3E}">
        <p14:creationId xmlns:p14="http://schemas.microsoft.com/office/powerpoint/2010/main" val="119039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5" y="476672"/>
            <a:ext cx="4608511" cy="3312368"/>
          </a:xfrm>
        </p:spPr>
        <p:txBody>
          <a:bodyPr>
            <a:normAutofit fontScale="90000"/>
          </a:bodyPr>
          <a:lstStyle/>
          <a:p>
            <a:r>
              <a:rPr lang="en-GB" sz="3600" dirty="0" smtClean="0">
                <a:solidFill>
                  <a:srgbClr val="FF0000"/>
                </a:solidFill>
              </a:rPr>
              <a:t>Reforming </a:t>
            </a:r>
            <a:r>
              <a:rPr lang="en-GB" sz="3600" dirty="0">
                <a:solidFill>
                  <a:srgbClr val="FF0000"/>
                </a:solidFill>
              </a:rPr>
              <a:t>Public Services in an Age of </a:t>
            </a:r>
            <a:r>
              <a:rPr lang="en-GB" sz="3600" dirty="0" smtClean="0">
                <a:solidFill>
                  <a:srgbClr val="FF0000"/>
                </a:solidFill>
              </a:rPr>
              <a:t>Austerity</a:t>
            </a:r>
            <a:br>
              <a:rPr lang="en-GB" sz="3600" dirty="0" smtClean="0">
                <a:solidFill>
                  <a:srgbClr val="FF0000"/>
                </a:solidFill>
              </a:rPr>
            </a:br>
            <a:r>
              <a:rPr lang="en-GB" sz="3600" smtClean="0">
                <a:solidFill>
                  <a:srgbClr val="FF0000"/>
                </a:solidFill>
              </a:rPr>
              <a:t/>
            </a:r>
            <a:br>
              <a:rPr lang="en-GB" sz="3600" smtClean="0">
                <a:solidFill>
                  <a:srgbClr val="FF0000"/>
                </a:solidFill>
              </a:rPr>
            </a:br>
            <a:endParaRPr lang="en-GB" sz="2700" dirty="0">
              <a:solidFill>
                <a:srgbClr val="FF0000"/>
              </a:solidFill>
            </a:endParaRPr>
          </a:p>
        </p:txBody>
      </p:sp>
      <p:sp>
        <p:nvSpPr>
          <p:cNvPr id="5" name="TextBox 4"/>
          <p:cNvSpPr txBox="1"/>
          <p:nvPr/>
        </p:nvSpPr>
        <p:spPr>
          <a:xfrm flipH="1">
            <a:off x="4860032" y="3356992"/>
            <a:ext cx="3960440" cy="1200329"/>
          </a:xfrm>
          <a:prstGeom prst="rect">
            <a:avLst/>
          </a:prstGeom>
          <a:noFill/>
        </p:spPr>
        <p:txBody>
          <a:bodyPr wrap="square" rtlCol="0">
            <a:spAutoFit/>
          </a:bodyPr>
          <a:lstStyle/>
          <a:p>
            <a:r>
              <a:rPr lang="en-GB" dirty="0" smtClean="0"/>
              <a:t>Further information:</a:t>
            </a:r>
            <a:br>
              <a:rPr lang="en-GB" dirty="0" smtClean="0"/>
            </a:br>
            <a:r>
              <a:rPr lang="en-GB" dirty="0" smtClean="0"/>
              <a:t/>
            </a:r>
            <a:br>
              <a:rPr lang="en-GB" dirty="0" smtClean="0"/>
            </a:br>
            <a:r>
              <a:rPr lang="en-GB" dirty="0" smtClean="0">
                <a:solidFill>
                  <a:srgbClr val="FF0000"/>
                </a:solidFill>
              </a:rPr>
              <a:t>Professor James Mitchell</a:t>
            </a:r>
          </a:p>
          <a:p>
            <a:r>
              <a:rPr lang="en-GB" b="1" dirty="0" smtClean="0">
                <a:solidFill>
                  <a:srgbClr val="FF0000"/>
                </a:solidFill>
              </a:rPr>
              <a:t>James.mitchell@ed.ac.uk</a:t>
            </a:r>
          </a:p>
        </p:txBody>
      </p:sp>
      <p:sp>
        <p:nvSpPr>
          <p:cNvPr id="4" name="Subtitle 3"/>
          <p:cNvSpPr>
            <a:spLocks noGrp="1"/>
          </p:cNvSpPr>
          <p:nvPr>
            <p:ph type="subTitle" idx="1"/>
          </p:nvPr>
        </p:nvSpPr>
        <p:spPr/>
        <p:txBody>
          <a:bodyPr/>
          <a:lstStyle/>
          <a:p>
            <a:endParaRPr lang="en-US"/>
          </a:p>
        </p:txBody>
      </p:sp>
      <p:sp>
        <p:nvSpPr>
          <p:cNvPr id="6" name="Subtitle 2"/>
          <p:cNvSpPr txBox="1">
            <a:spLocks/>
          </p:cNvSpPr>
          <p:nvPr/>
        </p:nvSpPr>
        <p:spPr>
          <a:xfrm>
            <a:off x="0" y="6093296"/>
            <a:ext cx="5042418" cy="620688"/>
          </a:xfrm>
          <a:prstGeom prst="rect">
            <a:avLst/>
          </a:prstGeom>
        </p:spPr>
        <p:txBody>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GB" b="1" dirty="0"/>
              <a:t>After the Referendum:</a:t>
            </a:r>
            <a:endParaRPr lang="en-GB" dirty="0"/>
          </a:p>
          <a:p>
            <a:pPr marL="0" indent="0" algn="ctr">
              <a:buNone/>
            </a:pPr>
            <a:r>
              <a:rPr lang="en-GB" b="1" dirty="0"/>
              <a:t>Constitutional Change in the Event of a No Vote</a:t>
            </a:r>
            <a:r>
              <a:rPr lang="en-GB" dirty="0"/>
              <a:t> </a:t>
            </a:r>
            <a:endParaRPr lang="en-US" dirty="0"/>
          </a:p>
          <a:p>
            <a:pPr marL="0" indent="0">
              <a:buNone/>
            </a:pPr>
            <a:endParaRPr lang="en-GB" dirty="0">
              <a:solidFill>
                <a:srgbClr val="FF0000"/>
              </a:solidFill>
            </a:endParaRPr>
          </a:p>
        </p:txBody>
      </p:sp>
    </p:spTree>
    <p:extLst>
      <p:ext uri="{BB962C8B-B14F-4D97-AF65-F5344CB8AC3E}">
        <p14:creationId xmlns:p14="http://schemas.microsoft.com/office/powerpoint/2010/main" val="473061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340768"/>
            <a:ext cx="9144000" cy="4752528"/>
          </a:xfrm>
        </p:spPr>
        <p:txBody>
          <a:bodyPr/>
          <a:lstStyle/>
          <a:p>
            <a:pPr marL="342900" indent="-342900">
              <a:buAutoNum type="arabicPeriod"/>
            </a:pPr>
            <a:endParaRPr lang="en-GB" sz="3600" b="1" dirty="0" smtClean="0">
              <a:solidFill>
                <a:srgbClr val="FF0000"/>
              </a:solidFill>
            </a:endParaRPr>
          </a:p>
          <a:p>
            <a:pPr marL="342900" indent="-342900">
              <a:buAutoNum type="arabicPeriod"/>
            </a:pPr>
            <a:endParaRPr lang="en-GB" dirty="0" smtClean="0">
              <a:solidFill>
                <a:srgbClr val="FF0000"/>
              </a:solidFill>
            </a:endParaRPr>
          </a:p>
          <a:p>
            <a:pPr marL="342900" indent="-342900">
              <a:buAutoNum type="arabicPeriod"/>
            </a:pPr>
            <a:endParaRPr lang="en-GB" dirty="0" smtClean="0">
              <a:solidFill>
                <a:srgbClr val="FF0000"/>
              </a:solidFill>
            </a:endParaRPr>
          </a:p>
          <a:p>
            <a:pPr marL="342900" indent="-342900">
              <a:buAutoNum type="arabicPeriod"/>
            </a:pPr>
            <a:endParaRPr lang="en-GB" dirty="0"/>
          </a:p>
        </p:txBody>
      </p:sp>
      <p:sp>
        <p:nvSpPr>
          <p:cNvPr id="2" name="Title 1"/>
          <p:cNvSpPr>
            <a:spLocks noGrp="1"/>
          </p:cNvSpPr>
          <p:nvPr>
            <p:ph type="title"/>
          </p:nvPr>
        </p:nvSpPr>
        <p:spPr>
          <a:xfrm>
            <a:off x="0" y="0"/>
            <a:ext cx="5940152" cy="1988840"/>
          </a:xfrm>
        </p:spPr>
        <p:txBody>
          <a:bodyPr>
            <a:normAutofit/>
          </a:bodyPr>
          <a:lstStyle/>
          <a:p>
            <a:r>
              <a:rPr lang="en-GB" sz="4000" dirty="0" smtClean="0">
                <a:solidFill>
                  <a:srgbClr val="FF0000"/>
                </a:solidFill>
              </a:rPr>
              <a:t>challenges</a:t>
            </a:r>
            <a:endParaRPr lang="en-GB" sz="4000" dirty="0">
              <a:solidFill>
                <a:srgbClr val="FF0000"/>
              </a:solidFill>
            </a:endParaRPr>
          </a:p>
        </p:txBody>
      </p:sp>
      <p:graphicFrame>
        <p:nvGraphicFramePr>
          <p:cNvPr id="6" name="Diagram 5"/>
          <p:cNvGraphicFramePr/>
          <p:nvPr>
            <p:extLst>
              <p:ext uri="{D42A27DB-BD31-4B8C-83A1-F6EECF244321}">
                <p14:modId xmlns:p14="http://schemas.microsoft.com/office/powerpoint/2010/main" val="83287846"/>
              </p:ext>
            </p:extLst>
          </p:nvPr>
        </p:nvGraphicFramePr>
        <p:xfrm>
          <a:off x="209289" y="323536"/>
          <a:ext cx="8920945" cy="6228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0349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3275856" cy="707886"/>
          </a:xfrm>
          <a:prstGeom prst="rect">
            <a:avLst/>
          </a:prstGeom>
          <a:noFill/>
        </p:spPr>
        <p:txBody>
          <a:bodyPr wrap="square" rtlCol="0">
            <a:spAutoFit/>
          </a:bodyPr>
          <a:lstStyle/>
          <a:p>
            <a:r>
              <a:rPr lang="en-GB" sz="4000" b="1" dirty="0" smtClean="0">
                <a:solidFill>
                  <a:srgbClr val="FF0000"/>
                </a:solidFill>
              </a:rPr>
              <a:t>Demography</a:t>
            </a:r>
            <a:endParaRPr lang="en-GB" sz="4000" b="1" dirty="0">
              <a:solidFill>
                <a:srgbClr val="FF0000"/>
              </a:solidFill>
            </a:endParaRPr>
          </a:p>
        </p:txBody>
      </p:sp>
      <p:sp>
        <p:nvSpPr>
          <p:cNvPr id="6" name="Rectangle 2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50" name="Picture 15" descr="Map showing range of population density in council areas within the Scotland reg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914" y="10435"/>
            <a:ext cx="5370817" cy="54450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48680"/>
            <a:ext cx="2959527" cy="2585323"/>
          </a:xfrm>
          <a:prstGeom prst="rect">
            <a:avLst/>
          </a:prstGeom>
          <a:noFill/>
        </p:spPr>
        <p:txBody>
          <a:bodyPr wrap="square" rtlCol="0">
            <a:spAutoFit/>
          </a:bodyPr>
          <a:lstStyle/>
          <a:p>
            <a:r>
              <a:rPr lang="en-GB" dirty="0" smtClean="0"/>
              <a:t>2011 Census:</a:t>
            </a:r>
            <a:endParaRPr lang="en-GB" dirty="0"/>
          </a:p>
          <a:p>
            <a:r>
              <a:rPr lang="en-GB" dirty="0" smtClean="0"/>
              <a:t>∙ More people over 65 (16% of pop) than under 15 (17%) for first time</a:t>
            </a:r>
          </a:p>
          <a:p>
            <a:r>
              <a:rPr lang="en-GB" dirty="0" smtClean="0"/>
              <a:t>∙ Av no. of people per square kilometre is 69 (amongst lowest in EU) but huge variations</a:t>
            </a:r>
          </a:p>
          <a:p>
            <a:endParaRPr lang="en-GB" dirty="0"/>
          </a:p>
        </p:txBody>
      </p:sp>
      <p:pic>
        <p:nvPicPr>
          <p:cNvPr id="1054" name="Picture 30" descr="Population pyramid showing breakdown by age and se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140968"/>
            <a:ext cx="2895600"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901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131841" y="323165"/>
            <a:ext cx="5969765" cy="3321859"/>
          </a:xfrm>
        </p:spPr>
        <p:txBody>
          <a:bodyPr>
            <a:normAutofit fontScale="70000" lnSpcReduction="20000"/>
          </a:bodyPr>
          <a:lstStyle/>
          <a:p>
            <a:pPr>
              <a:buFontTx/>
              <a:buChar char="-"/>
            </a:pPr>
            <a:r>
              <a:rPr lang="en-GB" sz="4000" dirty="0" smtClean="0"/>
              <a:t>CHALLENGE </a:t>
            </a:r>
          </a:p>
          <a:p>
            <a:pPr marL="0" indent="0">
              <a:buNone/>
            </a:pPr>
            <a:r>
              <a:rPr lang="en-GB" sz="2600" i="0" dirty="0" smtClean="0"/>
              <a:t>Population aged 65 and over “… </a:t>
            </a:r>
            <a:r>
              <a:rPr lang="en-GB" sz="2600" i="0" dirty="0"/>
              <a:t>is estimated to </a:t>
            </a:r>
            <a:r>
              <a:rPr lang="en-GB" sz="2600" i="0" dirty="0">
                <a:solidFill>
                  <a:srgbClr val="FF0000"/>
                </a:solidFill>
              </a:rPr>
              <a:t>increase by 21 per cent between 2006 and 2016</a:t>
            </a:r>
            <a:r>
              <a:rPr lang="en-GB" sz="2600" i="0" dirty="0"/>
              <a:t>, and will be </a:t>
            </a:r>
            <a:r>
              <a:rPr lang="en-GB" sz="2600" i="0" dirty="0" smtClean="0">
                <a:solidFill>
                  <a:srgbClr val="FF0000"/>
                </a:solidFill>
              </a:rPr>
              <a:t>62 per </a:t>
            </a:r>
            <a:r>
              <a:rPr lang="en-GB" sz="2600" i="0" dirty="0">
                <a:solidFill>
                  <a:srgbClr val="FF0000"/>
                </a:solidFill>
              </a:rPr>
              <a:t>cent bigger by 2031</a:t>
            </a:r>
            <a:r>
              <a:rPr lang="en-GB" sz="2600" i="0" dirty="0"/>
              <a:t>. For those </a:t>
            </a:r>
            <a:r>
              <a:rPr lang="en-GB" sz="2600" i="0" dirty="0">
                <a:solidFill>
                  <a:srgbClr val="FF0000"/>
                </a:solidFill>
              </a:rPr>
              <a:t>aged 85 and over</a:t>
            </a:r>
            <a:r>
              <a:rPr lang="en-GB" sz="2600" i="0" dirty="0"/>
              <a:t>, the population will </a:t>
            </a:r>
            <a:r>
              <a:rPr lang="en-GB" sz="2600" i="0" dirty="0">
                <a:solidFill>
                  <a:srgbClr val="FF0000"/>
                </a:solidFill>
              </a:rPr>
              <a:t>rise by </a:t>
            </a:r>
            <a:r>
              <a:rPr lang="en-GB" sz="2600" i="0" dirty="0" smtClean="0">
                <a:solidFill>
                  <a:srgbClr val="FF0000"/>
                </a:solidFill>
              </a:rPr>
              <a:t>38 per </a:t>
            </a:r>
            <a:r>
              <a:rPr lang="en-GB" sz="2600" i="0" dirty="0">
                <a:solidFill>
                  <a:srgbClr val="FF0000"/>
                </a:solidFill>
              </a:rPr>
              <a:t>cent by 2016 and 144 per cent by 2031</a:t>
            </a:r>
            <a:r>
              <a:rPr lang="en-GB" sz="2600" i="0" dirty="0"/>
              <a:t>. This is particularly significant, as </a:t>
            </a:r>
            <a:r>
              <a:rPr lang="en-GB" sz="2600" i="0" dirty="0" smtClean="0"/>
              <a:t>the need </a:t>
            </a:r>
            <a:r>
              <a:rPr lang="en-GB" sz="2600" i="0" dirty="0"/>
              <a:t>for care is far greater among the over 85 </a:t>
            </a:r>
            <a:r>
              <a:rPr lang="en-GB" sz="2600" i="0" dirty="0" smtClean="0"/>
              <a:t>population…</a:t>
            </a:r>
            <a:endParaRPr lang="en-GB" sz="2600" i="0" dirty="0"/>
          </a:p>
          <a:p>
            <a:pPr marL="0" indent="0">
              <a:buNone/>
            </a:pPr>
            <a:r>
              <a:rPr lang="en-GB" sz="2600" i="0" dirty="0" smtClean="0"/>
              <a:t>“</a:t>
            </a:r>
            <a:r>
              <a:rPr lang="en-GB" sz="2600" i="0" dirty="0" smtClean="0">
                <a:solidFill>
                  <a:srgbClr val="FF0000"/>
                </a:solidFill>
              </a:rPr>
              <a:t>around </a:t>
            </a:r>
            <a:r>
              <a:rPr lang="en-GB" sz="2600" i="0" dirty="0">
                <a:solidFill>
                  <a:srgbClr val="FF0000"/>
                </a:solidFill>
              </a:rPr>
              <a:t>£4.5 billion </a:t>
            </a:r>
            <a:r>
              <a:rPr lang="en-GB" sz="2600" i="0" dirty="0"/>
              <a:t>was spent in total </a:t>
            </a:r>
            <a:r>
              <a:rPr lang="en-GB" sz="2600" i="0" dirty="0" smtClean="0"/>
              <a:t>on health </a:t>
            </a:r>
            <a:r>
              <a:rPr lang="en-GB" sz="2600" i="0" dirty="0"/>
              <a:t>and social care for people aged over 65 </a:t>
            </a:r>
            <a:r>
              <a:rPr lang="en-GB" sz="2600" i="0" dirty="0">
                <a:solidFill>
                  <a:srgbClr val="FF0000"/>
                </a:solidFill>
              </a:rPr>
              <a:t>in </a:t>
            </a:r>
            <a:r>
              <a:rPr lang="en-GB" sz="2600" i="0" dirty="0" smtClean="0">
                <a:solidFill>
                  <a:srgbClr val="FF0000"/>
                </a:solidFill>
              </a:rPr>
              <a:t>2006-2007</a:t>
            </a:r>
            <a:r>
              <a:rPr lang="en-GB" sz="2600" i="0" dirty="0" smtClean="0"/>
              <a:t>… this </a:t>
            </a:r>
            <a:r>
              <a:rPr lang="en-GB" sz="2600" i="0" dirty="0"/>
              <a:t>figure will need to </a:t>
            </a:r>
            <a:r>
              <a:rPr lang="en-GB" sz="2600" i="0" dirty="0" smtClean="0">
                <a:solidFill>
                  <a:srgbClr val="FF0000"/>
                </a:solidFill>
              </a:rPr>
              <a:t>increase by </a:t>
            </a:r>
            <a:r>
              <a:rPr lang="en-GB" sz="2600" i="0" dirty="0">
                <a:solidFill>
                  <a:srgbClr val="FF0000"/>
                </a:solidFill>
              </a:rPr>
              <a:t>£1.1 billion by 2016</a:t>
            </a:r>
            <a:r>
              <a:rPr lang="en-GB" sz="2600" i="0" dirty="0"/>
              <a:t>, and by </a:t>
            </a:r>
            <a:r>
              <a:rPr lang="en-GB" sz="2600" i="0" dirty="0">
                <a:solidFill>
                  <a:srgbClr val="FF0000"/>
                </a:solidFill>
              </a:rPr>
              <a:t>£3.5 billion, or 74 per cent, by 2031</a:t>
            </a:r>
            <a:r>
              <a:rPr lang="en-GB" sz="2600" i="0" dirty="0"/>
              <a:t>.”</a:t>
            </a:r>
          </a:p>
          <a:p>
            <a:pPr marL="0" indent="0">
              <a:buNone/>
            </a:pPr>
            <a:endParaRPr lang="en-GB" sz="2600" dirty="0"/>
          </a:p>
          <a:p>
            <a:pPr marL="0" indent="0">
              <a:buNone/>
            </a:pPr>
            <a:r>
              <a:rPr lang="en-GB" sz="2600" dirty="0" smtClean="0"/>
              <a:t>Reshaping </a:t>
            </a:r>
            <a:r>
              <a:rPr lang="en-GB" sz="2600" dirty="0"/>
              <a:t>Care for Older People</a:t>
            </a:r>
            <a:r>
              <a:rPr lang="en-GB" sz="2600" i="0" dirty="0"/>
              <a:t>, Scottish </a:t>
            </a:r>
            <a:r>
              <a:rPr lang="en-GB" sz="2600" i="0" dirty="0" smtClean="0"/>
              <a:t>Government, 2010.</a:t>
            </a:r>
            <a:endParaRPr lang="en-GB" sz="2600" dirty="0"/>
          </a:p>
        </p:txBody>
      </p:sp>
      <p:sp>
        <p:nvSpPr>
          <p:cNvPr id="2" name="Title 1"/>
          <p:cNvSpPr>
            <a:spLocks noGrp="1"/>
          </p:cNvSpPr>
          <p:nvPr>
            <p:ph type="title"/>
          </p:nvPr>
        </p:nvSpPr>
        <p:spPr>
          <a:xfrm>
            <a:off x="251520" y="1124744"/>
            <a:ext cx="2891676" cy="2409202"/>
          </a:xfrm>
        </p:spPr>
        <p:txBody>
          <a:bodyPr/>
          <a:lstStyle/>
          <a:p>
            <a:r>
              <a:rPr lang="en-GB" dirty="0" smtClean="0"/>
              <a:t>Two Views:</a:t>
            </a:r>
            <a:br>
              <a:rPr lang="en-GB" dirty="0" smtClean="0"/>
            </a:br>
            <a:r>
              <a:rPr lang="en-GB" dirty="0" smtClean="0"/>
              <a:t/>
            </a:r>
            <a:br>
              <a:rPr lang="en-GB" dirty="0" smtClean="0"/>
            </a:br>
            <a:endParaRPr lang="en-GB" dirty="0"/>
          </a:p>
        </p:txBody>
      </p:sp>
      <p:sp>
        <p:nvSpPr>
          <p:cNvPr id="6" name="TextBox 5"/>
          <p:cNvSpPr txBox="1"/>
          <p:nvPr/>
        </p:nvSpPr>
        <p:spPr>
          <a:xfrm>
            <a:off x="0" y="0"/>
            <a:ext cx="3059832" cy="707886"/>
          </a:xfrm>
          <a:prstGeom prst="rect">
            <a:avLst/>
          </a:prstGeom>
          <a:noFill/>
        </p:spPr>
        <p:txBody>
          <a:bodyPr wrap="square" rtlCol="0">
            <a:spAutoFit/>
          </a:bodyPr>
          <a:lstStyle/>
          <a:p>
            <a:r>
              <a:rPr lang="en-GB" sz="4000" b="1" dirty="0" smtClean="0">
                <a:solidFill>
                  <a:srgbClr val="FF0000"/>
                </a:solidFill>
              </a:rPr>
              <a:t>Demography</a:t>
            </a:r>
            <a:endParaRPr lang="en-GB" sz="4000" b="1" dirty="0">
              <a:solidFill>
                <a:srgbClr val="FF0000"/>
              </a:solidFill>
            </a:endParaRPr>
          </a:p>
        </p:txBody>
      </p:sp>
      <p:sp>
        <p:nvSpPr>
          <p:cNvPr id="5" name="TextBox 4"/>
          <p:cNvSpPr txBox="1"/>
          <p:nvPr/>
        </p:nvSpPr>
        <p:spPr>
          <a:xfrm>
            <a:off x="179512" y="3717032"/>
            <a:ext cx="8784976" cy="3016210"/>
          </a:xfrm>
          <a:prstGeom prst="rect">
            <a:avLst/>
          </a:prstGeom>
          <a:noFill/>
        </p:spPr>
        <p:txBody>
          <a:bodyPr wrap="square" rtlCol="0">
            <a:spAutoFit/>
          </a:bodyPr>
          <a:lstStyle/>
          <a:p>
            <a:r>
              <a:rPr lang="en-GB" sz="2800" i="1" dirty="0" smtClean="0"/>
              <a:t>- OPPORTUNITY </a:t>
            </a:r>
          </a:p>
          <a:p>
            <a:r>
              <a:rPr lang="en-GB" sz="1600" dirty="0" smtClean="0"/>
              <a:t>“</a:t>
            </a:r>
            <a:r>
              <a:rPr lang="en-GB" sz="1600" dirty="0"/>
              <a:t>Older people are a </a:t>
            </a:r>
            <a:r>
              <a:rPr lang="en-GB" sz="1600" dirty="0" smtClean="0">
                <a:solidFill>
                  <a:srgbClr val="FF0000"/>
                </a:solidFill>
              </a:rPr>
              <a:t>wonderful resource </a:t>
            </a:r>
            <a:r>
              <a:rPr lang="en-GB" sz="1600" dirty="0">
                <a:solidFill>
                  <a:srgbClr val="FF0000"/>
                </a:solidFill>
              </a:rPr>
              <a:t>for their families and communities</a:t>
            </a:r>
            <a:r>
              <a:rPr lang="en-GB" sz="1600" dirty="0"/>
              <a:t>, and </a:t>
            </a:r>
            <a:r>
              <a:rPr lang="en-GB" sz="1600" dirty="0">
                <a:solidFill>
                  <a:srgbClr val="FF0000"/>
                </a:solidFill>
              </a:rPr>
              <a:t>in the formal or </a:t>
            </a:r>
            <a:r>
              <a:rPr lang="en-GB" sz="1600" dirty="0" smtClean="0">
                <a:solidFill>
                  <a:srgbClr val="FF0000"/>
                </a:solidFill>
              </a:rPr>
              <a:t>informal workforce</a:t>
            </a:r>
            <a:r>
              <a:rPr lang="en-GB" sz="1600" dirty="0"/>
              <a:t>. They are a </a:t>
            </a:r>
            <a:r>
              <a:rPr lang="en-GB" sz="1600" dirty="0">
                <a:solidFill>
                  <a:srgbClr val="FF0000"/>
                </a:solidFill>
              </a:rPr>
              <a:t>repository of knowledge</a:t>
            </a:r>
            <a:r>
              <a:rPr lang="en-GB" sz="1600" dirty="0"/>
              <a:t>. They can help us </a:t>
            </a:r>
            <a:r>
              <a:rPr lang="en-GB" sz="1600" dirty="0" smtClean="0"/>
              <a:t>avoid making </a:t>
            </a:r>
            <a:r>
              <a:rPr lang="en-GB" sz="1600" dirty="0"/>
              <a:t>the same mistakes again. Indeed, if we can ensure older </a:t>
            </a:r>
            <a:r>
              <a:rPr lang="en-GB" sz="1600" dirty="0" smtClean="0"/>
              <a:t>people live </a:t>
            </a:r>
            <a:r>
              <a:rPr lang="en-GB" sz="1600" dirty="0"/>
              <a:t>healthier as well as longer lives, if we can make sure that we </a:t>
            </a:r>
            <a:r>
              <a:rPr lang="en-GB" sz="1600" dirty="0" smtClean="0"/>
              <a:t>are stretching </a:t>
            </a:r>
            <a:r>
              <a:rPr lang="en-GB" sz="1600" dirty="0"/>
              <a:t>life in the middle and not just at the end, </a:t>
            </a:r>
            <a:r>
              <a:rPr lang="en-GB" sz="1600" dirty="0">
                <a:solidFill>
                  <a:srgbClr val="FF0000"/>
                </a:solidFill>
              </a:rPr>
              <a:t>these extra years </a:t>
            </a:r>
            <a:r>
              <a:rPr lang="en-GB" sz="1600" dirty="0" smtClean="0">
                <a:solidFill>
                  <a:srgbClr val="FF0000"/>
                </a:solidFill>
              </a:rPr>
              <a:t>can be </a:t>
            </a:r>
            <a:r>
              <a:rPr lang="en-GB" sz="1600" dirty="0">
                <a:solidFill>
                  <a:srgbClr val="FF0000"/>
                </a:solidFill>
              </a:rPr>
              <a:t>as productive as any others</a:t>
            </a:r>
            <a:r>
              <a:rPr lang="en-GB" sz="1600" dirty="0"/>
              <a:t>. The societies that adapt to this </a:t>
            </a:r>
            <a:r>
              <a:rPr lang="en-GB" sz="1600" dirty="0" smtClean="0"/>
              <a:t>changing demographic </a:t>
            </a:r>
            <a:r>
              <a:rPr lang="en-GB" sz="1600" dirty="0"/>
              <a:t>can reap a sizeable </a:t>
            </a:r>
            <a:r>
              <a:rPr lang="en-GB" sz="1600" dirty="0">
                <a:solidFill>
                  <a:srgbClr val="FF0000"/>
                </a:solidFill>
              </a:rPr>
              <a:t>“longevity dividend”</a:t>
            </a:r>
            <a:r>
              <a:rPr lang="en-GB" sz="1600" dirty="0"/>
              <a:t>, and will have </a:t>
            </a:r>
            <a:r>
              <a:rPr lang="en-GB" sz="1600" dirty="0" smtClean="0"/>
              <a:t>a </a:t>
            </a:r>
            <a:r>
              <a:rPr lang="en-GB" sz="1600" dirty="0" smtClean="0">
                <a:solidFill>
                  <a:srgbClr val="FF0000"/>
                </a:solidFill>
              </a:rPr>
              <a:t>competitive </a:t>
            </a:r>
            <a:r>
              <a:rPr lang="en-GB" sz="1600" dirty="0">
                <a:solidFill>
                  <a:srgbClr val="FF0000"/>
                </a:solidFill>
              </a:rPr>
              <a:t>advantage </a:t>
            </a:r>
            <a:r>
              <a:rPr lang="en-GB" sz="1600" dirty="0"/>
              <a:t>over those that do not</a:t>
            </a:r>
            <a:r>
              <a:rPr lang="en-GB" sz="1600" dirty="0" smtClean="0"/>
              <a:t>.”</a:t>
            </a:r>
          </a:p>
          <a:p>
            <a:endParaRPr lang="en-GB" sz="1600" dirty="0"/>
          </a:p>
          <a:p>
            <a:r>
              <a:rPr lang="en-GB" sz="1600" dirty="0" smtClean="0"/>
              <a:t>Dr Margaret Chan,  Director-General of World Health Organisation,  2012</a:t>
            </a:r>
          </a:p>
          <a:p>
            <a:endParaRPr lang="en-GB" sz="1600" dirty="0"/>
          </a:p>
          <a:p>
            <a:endParaRPr lang="en-GB" dirty="0"/>
          </a:p>
        </p:txBody>
      </p:sp>
    </p:spTree>
    <p:extLst>
      <p:ext uri="{BB962C8B-B14F-4D97-AF65-F5344CB8AC3E}">
        <p14:creationId xmlns:p14="http://schemas.microsoft.com/office/powerpoint/2010/main" val="1325620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052736"/>
            <a:ext cx="2963684" cy="2481210"/>
          </a:xfrm>
        </p:spPr>
        <p:txBody>
          <a:bodyPr/>
          <a:lstStyle/>
          <a:p>
            <a:endParaRPr lang="en-GB" dirty="0"/>
          </a:p>
        </p:txBody>
      </p:sp>
      <p:sp>
        <p:nvSpPr>
          <p:cNvPr id="6" name="TextBox 5"/>
          <p:cNvSpPr txBox="1"/>
          <p:nvPr/>
        </p:nvSpPr>
        <p:spPr>
          <a:xfrm>
            <a:off x="0" y="0"/>
            <a:ext cx="3059832" cy="707886"/>
          </a:xfrm>
          <a:prstGeom prst="rect">
            <a:avLst/>
          </a:prstGeom>
          <a:noFill/>
        </p:spPr>
        <p:txBody>
          <a:bodyPr wrap="square" rtlCol="0">
            <a:spAutoFit/>
          </a:bodyPr>
          <a:lstStyle/>
          <a:p>
            <a:r>
              <a:rPr lang="en-GB" sz="4000" b="1" dirty="0" smtClean="0">
                <a:solidFill>
                  <a:srgbClr val="FF0000"/>
                </a:solidFill>
              </a:rPr>
              <a:t>Financial</a:t>
            </a:r>
            <a:endParaRPr lang="en-GB" sz="4000" b="1" dirty="0">
              <a:solidFill>
                <a:srgbClr val="FF0000"/>
              </a:solidFill>
            </a:endParaRPr>
          </a:p>
        </p:txBody>
      </p:sp>
      <p:pic>
        <p:nvPicPr>
          <p:cNvPr id="8" name="Content Placeholder 3" descr="C:\Users\Laura\Desktop\0104290.gif"/>
          <p:cNvPicPr>
            <a:picLocks noGrp="1" noChangeAspect="1" noChangeArrowheads="1"/>
          </p:cNvPicPr>
          <p:nvPr>
            <p:ph idx="4294967295"/>
          </p:nvPr>
        </p:nvPicPr>
        <p:blipFill>
          <a:blip r:embed="rId3"/>
          <a:srcRect/>
          <a:stretch>
            <a:fillRect/>
          </a:stretch>
        </p:blipFill>
        <p:spPr>
          <a:xfrm>
            <a:off x="3347864" y="188640"/>
            <a:ext cx="5172519" cy="3197242"/>
          </a:xfrm>
        </p:spPr>
      </p:pic>
      <p:pic>
        <p:nvPicPr>
          <p:cNvPr id="10" name="Content Placeholder 3" descr="C:\Users\Laura\Desktop\0104290.gif"/>
          <p:cNvPicPr>
            <a:picLocks noGrp="1" noChangeAspect="1" noChangeArrowheads="1"/>
          </p:cNvPicPr>
          <p:nvPr>
            <p:ph sz="quarter" idx="13"/>
          </p:nvPr>
        </p:nvPicPr>
        <p:blipFill>
          <a:blip r:embed="rId3"/>
          <a:srcRect/>
          <a:stretch>
            <a:fillRect/>
          </a:stretch>
        </p:blipFill>
        <p:spPr>
          <a:xfrm>
            <a:off x="3563888" y="340068"/>
            <a:ext cx="5437187" cy="3360149"/>
          </a:xfrm>
        </p:spPr>
      </p:pic>
      <p:pic>
        <p:nvPicPr>
          <p:cNvPr id="11" name="Picture 8" descr="C:\Users\Laura\Desktop\untitled.bmp"/>
          <p:cNvPicPr>
            <a:picLocks noChangeAspect="1" noChangeArrowheads="1"/>
          </p:cNvPicPr>
          <p:nvPr/>
        </p:nvPicPr>
        <p:blipFill>
          <a:blip r:embed="rId4"/>
          <a:srcRect/>
          <a:stretch>
            <a:fillRect/>
          </a:stretch>
        </p:blipFill>
        <p:spPr bwMode="auto">
          <a:xfrm>
            <a:off x="3563888" y="3735957"/>
            <a:ext cx="5395735" cy="2990052"/>
          </a:xfrm>
          <a:prstGeom prst="rect">
            <a:avLst/>
          </a:prstGeom>
          <a:noFill/>
          <a:ln w="9525">
            <a:noFill/>
            <a:miter lim="800000"/>
            <a:headEnd/>
            <a:tailEnd/>
          </a:ln>
        </p:spPr>
      </p:pic>
      <p:pic>
        <p:nvPicPr>
          <p:cNvPr id="12" name="Picture 10" descr="C:\Users\Laura\Desktop\untitled.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68" y="980728"/>
            <a:ext cx="13811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C:\Users\Laura\Desktop\untitled.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37" y="2361853"/>
            <a:ext cx="23939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Users\Laura\Desktop\untitled.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836712"/>
            <a:ext cx="2311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Laura\Desktop\untitled.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680" y="2492896"/>
            <a:ext cx="187325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Diagram 18"/>
          <p:cNvGraphicFramePr/>
          <p:nvPr>
            <p:extLst>
              <p:ext uri="{D42A27DB-BD31-4B8C-83A1-F6EECF244321}">
                <p14:modId xmlns:p14="http://schemas.microsoft.com/office/powerpoint/2010/main" val="3740588627"/>
              </p:ext>
            </p:extLst>
          </p:nvPr>
        </p:nvGraphicFramePr>
        <p:xfrm>
          <a:off x="251520" y="3959681"/>
          <a:ext cx="3168352" cy="22056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2929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2049495692"/>
              </p:ext>
            </p:extLst>
          </p:nvPr>
        </p:nvGraphicFramePr>
        <p:xfrm>
          <a:off x="323528" y="4293096"/>
          <a:ext cx="5256584"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836712"/>
            <a:ext cx="4499992" cy="3024336"/>
          </a:xfrm>
        </p:spPr>
        <p:txBody>
          <a:bodyPr>
            <a:normAutofit fontScale="90000"/>
          </a:bodyPr>
          <a:lstStyle/>
          <a:p>
            <a:r>
              <a:rPr lang="en-GB" cap="none" dirty="0" smtClean="0">
                <a:latin typeface="Calibri" pitchFamily="34" charset="0"/>
              </a:rPr>
              <a:t>“The debate about the future of public services needs to face up to the fact that </a:t>
            </a:r>
            <a:r>
              <a:rPr lang="en-GB" cap="none" dirty="0" smtClean="0">
                <a:solidFill>
                  <a:srgbClr val="FF0000"/>
                </a:solidFill>
                <a:latin typeface="Calibri" pitchFamily="34" charset="0"/>
              </a:rPr>
              <a:t>good services cost money</a:t>
            </a:r>
            <a:r>
              <a:rPr lang="en-GB" cap="none" dirty="0" smtClean="0">
                <a:latin typeface="Calibri" pitchFamily="34" charset="0"/>
              </a:rPr>
              <a:t>. We need to be mature about how we raise that money in terms of both </a:t>
            </a:r>
            <a:r>
              <a:rPr lang="en-GB" cap="none" dirty="0" smtClean="0">
                <a:solidFill>
                  <a:srgbClr val="FF0000"/>
                </a:solidFill>
                <a:latin typeface="Calibri" pitchFamily="34" charset="0"/>
              </a:rPr>
              <a:t>fair taxation and a fair charging regime that reflects local priorities</a:t>
            </a:r>
            <a:r>
              <a:rPr lang="en-GB" cap="none" dirty="0" smtClean="0">
                <a:latin typeface="Calibri" pitchFamily="34" charset="0"/>
              </a:rPr>
              <a:t>.  Cutting public services is not the only way to cut debt: </a:t>
            </a:r>
            <a:r>
              <a:rPr lang="en-GB" cap="none" dirty="0" smtClean="0">
                <a:solidFill>
                  <a:srgbClr val="FF0000"/>
                </a:solidFill>
                <a:latin typeface="Calibri" pitchFamily="34" charset="0"/>
              </a:rPr>
              <a:t>raising taxes </a:t>
            </a:r>
            <a:r>
              <a:rPr lang="en-GB" cap="none" dirty="0" smtClean="0">
                <a:latin typeface="Calibri" pitchFamily="34" charset="0"/>
              </a:rPr>
              <a:t>for those who can afford to pay more and </a:t>
            </a:r>
            <a:r>
              <a:rPr lang="en-GB" cap="none" dirty="0" smtClean="0">
                <a:solidFill>
                  <a:srgbClr val="FF0000"/>
                </a:solidFill>
                <a:latin typeface="Calibri" pitchFamily="34" charset="0"/>
              </a:rPr>
              <a:t>clamping down on tax avoidance </a:t>
            </a:r>
            <a:r>
              <a:rPr lang="en-GB" cap="none" dirty="0" smtClean="0">
                <a:latin typeface="Calibri" pitchFamily="34" charset="0"/>
              </a:rPr>
              <a:t>will also reduce the deficit.”</a:t>
            </a:r>
            <a:r>
              <a:rPr lang="en-GB" dirty="0">
                <a:latin typeface="Calibri" pitchFamily="34" charset="0"/>
              </a:rPr>
              <a:t/>
            </a:r>
            <a:br>
              <a:rPr lang="en-GB" dirty="0">
                <a:latin typeface="Calibri" pitchFamily="34" charset="0"/>
              </a:rPr>
            </a:br>
            <a:r>
              <a:rPr lang="en-GB" dirty="0" smtClean="0">
                <a:latin typeface="Calibri" pitchFamily="34" charset="0"/>
              </a:rPr>
              <a:t/>
            </a:r>
            <a:br>
              <a:rPr lang="en-GB" dirty="0" smtClean="0">
                <a:latin typeface="Calibri" pitchFamily="34" charset="0"/>
              </a:rPr>
            </a:br>
            <a:r>
              <a:rPr lang="en-GB" dirty="0" smtClean="0">
                <a:latin typeface="Calibri" pitchFamily="34" charset="0"/>
              </a:rPr>
              <a:t>UNISON </a:t>
            </a:r>
            <a:r>
              <a:rPr lang="en-GB" dirty="0">
                <a:latin typeface="Calibri" pitchFamily="34" charset="0"/>
              </a:rPr>
              <a:t>Scotland, submission to </a:t>
            </a:r>
            <a:r>
              <a:rPr lang="en-GB" dirty="0" smtClean="0">
                <a:latin typeface="Calibri" pitchFamily="34" charset="0"/>
              </a:rPr>
              <a:t>the Independent </a:t>
            </a:r>
            <a:r>
              <a:rPr lang="en-GB" dirty="0">
                <a:latin typeface="Calibri" pitchFamily="34" charset="0"/>
              </a:rPr>
              <a:t>Budget </a:t>
            </a:r>
            <a:r>
              <a:rPr lang="en-GB" dirty="0" smtClean="0">
                <a:latin typeface="Calibri" pitchFamily="34" charset="0"/>
              </a:rPr>
              <a:t>Review, 2010</a:t>
            </a:r>
            <a:r>
              <a:rPr lang="en-GB" sz="1100" dirty="0" smtClean="0"/>
              <a:t/>
            </a:r>
            <a:br>
              <a:rPr lang="en-GB" sz="1100" dirty="0" smtClean="0"/>
            </a:br>
            <a:r>
              <a:rPr lang="en-GB" sz="1100" dirty="0"/>
              <a:t/>
            </a:r>
            <a:br>
              <a:rPr lang="en-GB" sz="1100" dirty="0"/>
            </a:br>
            <a:endParaRPr lang="en-GB" sz="1100" dirty="0"/>
          </a:p>
        </p:txBody>
      </p:sp>
      <p:sp>
        <p:nvSpPr>
          <p:cNvPr id="4" name="TextBox 3"/>
          <p:cNvSpPr txBox="1"/>
          <p:nvPr/>
        </p:nvSpPr>
        <p:spPr>
          <a:xfrm>
            <a:off x="20525" y="0"/>
            <a:ext cx="3059832" cy="707886"/>
          </a:xfrm>
          <a:prstGeom prst="rect">
            <a:avLst/>
          </a:prstGeom>
          <a:noFill/>
        </p:spPr>
        <p:txBody>
          <a:bodyPr wrap="square" rtlCol="0">
            <a:spAutoFit/>
          </a:bodyPr>
          <a:lstStyle/>
          <a:p>
            <a:r>
              <a:rPr lang="en-GB" sz="4000" b="1" dirty="0" smtClean="0">
                <a:solidFill>
                  <a:srgbClr val="FF0000"/>
                </a:solidFill>
              </a:rPr>
              <a:t>Financial</a:t>
            </a:r>
            <a:endParaRPr lang="en-GB" sz="4000" b="1" dirty="0">
              <a:solidFill>
                <a:srgbClr val="FF0000"/>
              </a:solidFill>
            </a:endParaRPr>
          </a:p>
        </p:txBody>
      </p:sp>
      <p:pic>
        <p:nvPicPr>
          <p:cNvPr id="6146" name="Picture 2" descr="C:\Users\James\Desktop\Budget-2012-tax-and-spend-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6016" y="44624"/>
            <a:ext cx="4304201" cy="38603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00008" y="4169365"/>
            <a:ext cx="4016169" cy="2800767"/>
          </a:xfrm>
          <a:prstGeom prst="rect">
            <a:avLst/>
          </a:prstGeom>
          <a:noFill/>
        </p:spPr>
        <p:txBody>
          <a:bodyPr wrap="square" rtlCol="0">
            <a:spAutoFit/>
          </a:bodyPr>
          <a:lstStyle/>
          <a:p>
            <a:r>
              <a:rPr lang="en-GB" sz="1600" dirty="0">
                <a:latin typeface="Calibri" pitchFamily="34" charset="0"/>
              </a:rPr>
              <a:t>“We remain </a:t>
            </a:r>
            <a:r>
              <a:rPr lang="en-GB" sz="1600" dirty="0">
                <a:solidFill>
                  <a:srgbClr val="FF0000"/>
                </a:solidFill>
                <a:latin typeface="Calibri" pitchFamily="34" charset="0"/>
              </a:rPr>
              <a:t>opposed to the use of Scotland’s tax-varying power </a:t>
            </a:r>
            <a:r>
              <a:rPr lang="en-GB" sz="1600" dirty="0">
                <a:latin typeface="Calibri" pitchFamily="34" charset="0"/>
              </a:rPr>
              <a:t>because of </a:t>
            </a:r>
            <a:r>
              <a:rPr lang="en-GB" sz="1600" dirty="0" smtClean="0">
                <a:latin typeface="Calibri" pitchFamily="34" charset="0"/>
              </a:rPr>
              <a:t>the additional </a:t>
            </a:r>
            <a:r>
              <a:rPr lang="en-GB" sz="1600" dirty="0">
                <a:latin typeface="Calibri" pitchFamily="34" charset="0"/>
              </a:rPr>
              <a:t>cost and complexity that would be placed on employers. If the </a:t>
            </a:r>
            <a:r>
              <a:rPr lang="en-GB" sz="1600" dirty="0" err="1" smtClean="0">
                <a:latin typeface="Calibri" pitchFamily="34" charset="0"/>
              </a:rPr>
              <a:t>Calman</a:t>
            </a:r>
            <a:r>
              <a:rPr lang="en-GB" sz="1600" dirty="0">
                <a:latin typeface="Calibri" pitchFamily="34" charset="0"/>
              </a:rPr>
              <a:t> </a:t>
            </a:r>
            <a:r>
              <a:rPr lang="en-GB" sz="1600" dirty="0" smtClean="0">
                <a:latin typeface="Calibri" pitchFamily="34" charset="0"/>
              </a:rPr>
              <a:t>Report </a:t>
            </a:r>
            <a:r>
              <a:rPr lang="en-GB" sz="1600" dirty="0">
                <a:latin typeface="Calibri" pitchFamily="34" charset="0"/>
              </a:rPr>
              <a:t>is adopted by the UK government, we would support the devolved ten </a:t>
            </a:r>
            <a:r>
              <a:rPr lang="en-GB" sz="1600" dirty="0" smtClean="0">
                <a:latin typeface="Calibri" pitchFamily="34" charset="0"/>
              </a:rPr>
              <a:t>pence </a:t>
            </a:r>
            <a:r>
              <a:rPr lang="en-GB" sz="1600" dirty="0" smtClean="0">
                <a:solidFill>
                  <a:srgbClr val="FF0000"/>
                </a:solidFill>
                <a:latin typeface="Calibri" pitchFamily="34" charset="0"/>
              </a:rPr>
              <a:t>income </a:t>
            </a:r>
            <a:r>
              <a:rPr lang="en-GB" sz="1600" dirty="0">
                <a:solidFill>
                  <a:srgbClr val="FF0000"/>
                </a:solidFill>
                <a:latin typeface="Calibri" pitchFamily="34" charset="0"/>
              </a:rPr>
              <a:t>tax rate remaining on a par with the rest of the UK </a:t>
            </a:r>
            <a:r>
              <a:rPr lang="en-GB" sz="1600" dirty="0">
                <a:latin typeface="Calibri" pitchFamily="34" charset="0"/>
              </a:rPr>
              <a:t>but we would </a:t>
            </a:r>
            <a:r>
              <a:rPr lang="en-GB" sz="1600" dirty="0" smtClean="0">
                <a:solidFill>
                  <a:srgbClr val="FF0000"/>
                </a:solidFill>
                <a:latin typeface="Calibri" pitchFamily="34" charset="0"/>
              </a:rPr>
              <a:t>oppose any </a:t>
            </a:r>
            <a:r>
              <a:rPr lang="en-GB" sz="1600" dirty="0">
                <a:solidFill>
                  <a:srgbClr val="FF0000"/>
                </a:solidFill>
                <a:latin typeface="Calibri" pitchFamily="34" charset="0"/>
              </a:rPr>
              <a:t>increase</a:t>
            </a:r>
            <a:r>
              <a:rPr lang="en-GB" sz="1600" dirty="0">
                <a:latin typeface="Calibri" pitchFamily="34" charset="0"/>
              </a:rPr>
              <a:t> because Scotland’s tax competitiveness would deteriorate</a:t>
            </a:r>
            <a:r>
              <a:rPr lang="en-GB" sz="1600" dirty="0" smtClean="0">
                <a:latin typeface="Calibri" pitchFamily="34" charset="0"/>
              </a:rPr>
              <a:t>.”</a:t>
            </a:r>
          </a:p>
          <a:p>
            <a:endParaRPr lang="en-GB" sz="1600" dirty="0">
              <a:latin typeface="Calibri" pitchFamily="34" charset="0"/>
            </a:endParaRPr>
          </a:p>
          <a:p>
            <a:r>
              <a:rPr lang="en-GB" sz="1600" dirty="0">
                <a:latin typeface="Calibri" pitchFamily="34" charset="0"/>
              </a:rPr>
              <a:t>CBI </a:t>
            </a:r>
            <a:r>
              <a:rPr lang="en-GB" sz="1600" dirty="0" smtClean="0">
                <a:latin typeface="Calibri" pitchFamily="34" charset="0"/>
              </a:rPr>
              <a:t>Scotland, 2009</a:t>
            </a:r>
            <a:endParaRPr lang="en-GB" sz="1600" dirty="0">
              <a:latin typeface="Calibri" pitchFamily="34" charset="0"/>
            </a:endParaRPr>
          </a:p>
        </p:txBody>
      </p:sp>
    </p:spTree>
    <p:extLst>
      <p:ext uri="{BB962C8B-B14F-4D97-AF65-F5344CB8AC3E}">
        <p14:creationId xmlns:p14="http://schemas.microsoft.com/office/powerpoint/2010/main" val="379380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764704"/>
            <a:ext cx="3888432" cy="5544616"/>
          </a:xfrm>
        </p:spPr>
        <p:txBody>
          <a:bodyPr>
            <a:normAutofit fontScale="90000"/>
          </a:bodyPr>
          <a:lstStyle/>
          <a:p>
            <a:pPr marL="0" indent="0"/>
            <a:r>
              <a:rPr lang="en-GB" sz="1600" cap="none" dirty="0" smtClean="0"/>
              <a:t>‘By the end of 2011–12, 73% of the planned tax increases will have been implemented. The spending cuts, however, are largely still to come – only 12% of the planned total cuts to public service spending, and just 6% of the cuts in </a:t>
            </a:r>
            <a:r>
              <a:rPr lang="en-GB" sz="1600" i="1" cap="none" dirty="0" smtClean="0"/>
              <a:t>current </a:t>
            </a:r>
            <a:r>
              <a:rPr lang="en-GB" sz="1600" cap="none" dirty="0" smtClean="0"/>
              <a:t>public service spending, will have been implemented by the end of this financial year.’</a:t>
            </a:r>
            <a:r>
              <a:rPr lang="en-GB" sz="1600" dirty="0"/>
              <a:t/>
            </a:r>
            <a:br>
              <a:rPr lang="en-GB" sz="1600" dirty="0"/>
            </a:br>
            <a:r>
              <a:rPr lang="en-GB" sz="1600" dirty="0"/>
              <a:t>(IFS 2012: 47</a:t>
            </a:r>
            <a:r>
              <a:rPr lang="en-GB" sz="1600" dirty="0" smtClean="0"/>
              <a:t>)</a:t>
            </a:r>
            <a:br>
              <a:rPr lang="en-GB" sz="1600" dirty="0" smtClean="0"/>
            </a:br>
            <a:r>
              <a:rPr lang="en-GB" sz="1600" dirty="0"/>
              <a:t/>
            </a:r>
            <a:br>
              <a:rPr lang="en-GB" sz="1600" dirty="0"/>
            </a:br>
            <a:r>
              <a:rPr lang="en-GB" sz="1600" cap="none" dirty="0" smtClean="0"/>
              <a:t>‘The composition of the planned tightening varies over time, with the tax rises being much more front-loaded than the spending cuts. By the end of 2011–12, the plans imply that we will have experienced 73% of the tax rises, 34% of the investment cuts, 12% of the benefit cuts, but just 6% of the cuts to non-investment spending on public services.’</a:t>
            </a:r>
            <a:r>
              <a:rPr lang="en-GB" sz="1600" dirty="0"/>
              <a:t/>
            </a:r>
            <a:br>
              <a:rPr lang="en-GB" sz="1600" dirty="0"/>
            </a:br>
            <a:r>
              <a:rPr lang="en-GB" sz="1600" dirty="0"/>
              <a:t>(IFS 2012: 55)</a:t>
            </a:r>
            <a:br>
              <a:rPr lang="en-GB" sz="1600" dirty="0"/>
            </a:br>
            <a:r>
              <a:rPr lang="en-GB" sz="1600" dirty="0" smtClean="0"/>
              <a:t/>
            </a:r>
            <a:br>
              <a:rPr lang="en-GB" sz="1600" dirty="0" smtClean="0"/>
            </a:br>
            <a:r>
              <a:rPr lang="en-GB" dirty="0"/>
              <a:t/>
            </a:r>
            <a:br>
              <a:rPr lang="en-GB" dirty="0"/>
            </a:br>
            <a:endParaRPr lang="en-GB" dirty="0"/>
          </a:p>
        </p:txBody>
      </p:sp>
      <p:sp>
        <p:nvSpPr>
          <p:cNvPr id="4" name="TextBox 3"/>
          <p:cNvSpPr txBox="1"/>
          <p:nvPr/>
        </p:nvSpPr>
        <p:spPr>
          <a:xfrm>
            <a:off x="0" y="0"/>
            <a:ext cx="3059832" cy="707886"/>
          </a:xfrm>
          <a:prstGeom prst="rect">
            <a:avLst/>
          </a:prstGeom>
          <a:noFill/>
        </p:spPr>
        <p:txBody>
          <a:bodyPr wrap="square" rtlCol="0">
            <a:spAutoFit/>
          </a:bodyPr>
          <a:lstStyle/>
          <a:p>
            <a:r>
              <a:rPr lang="en-GB" sz="4000" b="1" dirty="0" smtClean="0">
                <a:solidFill>
                  <a:srgbClr val="FF0000"/>
                </a:solidFill>
              </a:rPr>
              <a:t>Financial</a:t>
            </a:r>
            <a:endParaRPr lang="en-GB" sz="4000" b="1" dirty="0">
              <a:solidFill>
                <a:srgbClr val="FF0000"/>
              </a:solidFill>
            </a:endParaRPr>
          </a:p>
        </p:txBody>
      </p:sp>
      <p:pic>
        <p:nvPicPr>
          <p:cNvPr id="5" name="Content Placeholder 4"/>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340768"/>
            <a:ext cx="4224337" cy="316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013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868144" y="3717032"/>
            <a:ext cx="3094907" cy="646331"/>
          </a:xfrm>
        </p:spPr>
        <p:txBody>
          <a:bodyPr>
            <a:normAutofit/>
          </a:bodyPr>
          <a:lstStyle/>
          <a:p>
            <a:pPr marL="0" indent="0">
              <a:buNone/>
            </a:pPr>
            <a:r>
              <a:rPr lang="en-GB" sz="1600" b="1" dirty="0" smtClean="0"/>
              <a:t>Organisation within a Health Board</a:t>
            </a:r>
            <a:endParaRPr lang="en-GB" sz="1600" b="1" dirty="0"/>
          </a:p>
        </p:txBody>
      </p:sp>
      <p:sp>
        <p:nvSpPr>
          <p:cNvPr id="2" name="Title 1"/>
          <p:cNvSpPr>
            <a:spLocks noGrp="1"/>
          </p:cNvSpPr>
          <p:nvPr>
            <p:ph type="title"/>
          </p:nvPr>
        </p:nvSpPr>
        <p:spPr>
          <a:xfrm>
            <a:off x="-20623" y="646331"/>
            <a:ext cx="3960439" cy="2808312"/>
          </a:xfrm>
        </p:spPr>
        <p:txBody>
          <a:bodyPr/>
          <a:lstStyle/>
          <a:p>
            <a:r>
              <a:rPr lang="en-GB" dirty="0" smtClean="0"/>
              <a:t>32 local Authorities</a:t>
            </a:r>
            <a:br>
              <a:rPr lang="en-GB" dirty="0" smtClean="0"/>
            </a:br>
            <a:endParaRPr lang="en-GB" dirty="0"/>
          </a:p>
        </p:txBody>
      </p:sp>
      <p:sp>
        <p:nvSpPr>
          <p:cNvPr id="5" name="TextBox 4"/>
          <p:cNvSpPr txBox="1"/>
          <p:nvPr/>
        </p:nvSpPr>
        <p:spPr>
          <a:xfrm>
            <a:off x="33638" y="0"/>
            <a:ext cx="3173642" cy="646331"/>
          </a:xfrm>
          <a:prstGeom prst="rect">
            <a:avLst/>
          </a:prstGeom>
          <a:noFill/>
        </p:spPr>
        <p:txBody>
          <a:bodyPr wrap="square" rtlCol="0">
            <a:spAutoFit/>
          </a:bodyPr>
          <a:lstStyle/>
          <a:p>
            <a:r>
              <a:rPr lang="en-GB" sz="3600" b="1" dirty="0" smtClean="0">
                <a:solidFill>
                  <a:srgbClr val="FF0000"/>
                </a:solidFill>
              </a:rPr>
              <a:t>Institutional</a:t>
            </a:r>
            <a:endParaRPr lang="en-GB" sz="3600" b="1" dirty="0">
              <a:solidFill>
                <a:srgbClr val="FF0000"/>
              </a:solidFill>
            </a:endParaRPr>
          </a:p>
        </p:txBody>
      </p:sp>
      <p:pic>
        <p:nvPicPr>
          <p:cNvPr id="7170" name="Picture 2" descr="C:\Users\James\Desktop\localgovernmentmap260_tcm4-69485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980728"/>
            <a:ext cx="303119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ames\Desktop\Scotland%20Health%20Boards%20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248" y="404664"/>
            <a:ext cx="4267920" cy="32009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James\Desktop\184px-ScotlandNation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232" y="4214379"/>
            <a:ext cx="1512168" cy="20545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520" y="3501008"/>
            <a:ext cx="1564880" cy="646331"/>
          </a:xfrm>
          <a:prstGeom prst="rect">
            <a:avLst/>
          </a:prstGeom>
          <a:noFill/>
        </p:spPr>
        <p:txBody>
          <a:bodyPr wrap="square" rtlCol="0">
            <a:spAutoFit/>
          </a:bodyPr>
          <a:lstStyle/>
          <a:p>
            <a:r>
              <a:rPr lang="en-GB" b="1" dirty="0" smtClean="0"/>
              <a:t>Police Service</a:t>
            </a:r>
          </a:p>
          <a:p>
            <a:r>
              <a:rPr lang="en-GB" b="1" dirty="0" smtClean="0"/>
              <a:t>Fire &amp; Rescue</a:t>
            </a:r>
            <a:endParaRPr lang="en-GB" b="1" dirty="0"/>
          </a:p>
        </p:txBody>
      </p:sp>
      <p:pic>
        <p:nvPicPr>
          <p:cNvPr id="7173" name="Picture 5" descr="C:\Users\James\Desktop\0035678.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1651" y="3830732"/>
            <a:ext cx="2992506" cy="223398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James\Desktop\HHSCSM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4160223"/>
            <a:ext cx="2133960" cy="2741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48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&amp; Social </a:t>
            </a:r>
            <a:endParaRPr lang="en-GB" dirty="0"/>
          </a:p>
        </p:txBody>
      </p:sp>
      <p:sp>
        <p:nvSpPr>
          <p:cNvPr id="5" name="TextBox 4"/>
          <p:cNvSpPr txBox="1"/>
          <p:nvPr/>
        </p:nvSpPr>
        <p:spPr>
          <a:xfrm>
            <a:off x="33638" y="0"/>
            <a:ext cx="3173642" cy="646331"/>
          </a:xfrm>
          <a:prstGeom prst="rect">
            <a:avLst/>
          </a:prstGeom>
          <a:noFill/>
        </p:spPr>
        <p:txBody>
          <a:bodyPr wrap="square" rtlCol="0">
            <a:spAutoFit/>
          </a:bodyPr>
          <a:lstStyle/>
          <a:p>
            <a:r>
              <a:rPr lang="en-GB" sz="3600" b="1" dirty="0" smtClean="0">
                <a:solidFill>
                  <a:srgbClr val="FF0000"/>
                </a:solidFill>
              </a:rPr>
              <a:t>Institutional</a:t>
            </a:r>
            <a:endParaRPr lang="en-GB" sz="3600" b="1" dirty="0">
              <a:solidFill>
                <a:srgbClr val="FF0000"/>
              </a:solidFill>
            </a:endParaRPr>
          </a:p>
        </p:txBody>
      </p:sp>
      <p:pic>
        <p:nvPicPr>
          <p:cNvPr id="8194" name="Picture 2" descr="C:\Users\James\Desktop\diagr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50" y="629630"/>
            <a:ext cx="3654387" cy="266429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ames\Desktop\hands-join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501008"/>
            <a:ext cx="2563507" cy="254570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James\Desktop\substance-abuse-ma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191295"/>
            <a:ext cx="4181475" cy="1866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9"/>
          <p:cNvGraphicFramePr>
            <a:graphicFrameLocks noGrp="1"/>
          </p:cNvGraphicFramePr>
          <p:nvPr>
            <p:ph sz="quarter" idx="13"/>
            <p:extLst>
              <p:ext uri="{D42A27DB-BD31-4B8C-83A1-F6EECF244321}">
                <p14:modId xmlns:p14="http://schemas.microsoft.com/office/powerpoint/2010/main" val="1959730632"/>
              </p:ext>
            </p:extLst>
          </p:nvPr>
        </p:nvGraphicFramePr>
        <p:xfrm>
          <a:off x="4211960" y="3141663"/>
          <a:ext cx="4464496" cy="323966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62489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Tradeshow</Template>
  <TotalTime>850</TotalTime>
  <Words>4402</Words>
  <Application>Microsoft Office PowerPoint</Application>
  <PresentationFormat>On-screen Show (4:3)</PresentationFormat>
  <Paragraphs>237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Tradeshow</vt:lpstr>
      <vt:lpstr>Reforming Public Services in an Age of Austerity  James Mitchell</vt:lpstr>
      <vt:lpstr>challenges</vt:lpstr>
      <vt:lpstr>PowerPoint Presentation</vt:lpstr>
      <vt:lpstr>Two Views:  </vt:lpstr>
      <vt:lpstr>PowerPoint Presentation</vt:lpstr>
      <vt:lpstr>“The debate about the future of public services needs to face up to the fact that good services cost money. We need to be mature about how we raise that money in terms of both fair taxation and a fair charging regime that reflects local priorities.  Cutting public services is not the only way to cut debt: raising taxes for those who can afford to pay more and clamping down on tax avoidance will also reduce the deficit.”  UNISON Scotland, submission to the Independent Budget Review, 2010  </vt:lpstr>
      <vt:lpstr>‘By the end of 2011–12, 73% of the planned tax increases will have been implemented. The spending cuts, however, are largely still to come – only 12% of the planned total cuts to public service spending, and just 6% of the cuts in current public service spending, will have been implemented by the end of this financial year.’ (IFS 2012: 47)  ‘The composition of the planned tightening varies over time, with the tax rises being much more front-loaded than the spending cuts. By the end of 2011–12, the plans imply that we will have experienced 73% of the tax rises, 34% of the investment cuts, 12% of the benefit cuts, but just 6% of the cuts to non-investment spending on public services.’ (IFS 2012: 55)   </vt:lpstr>
      <vt:lpstr>32 local Authorities </vt:lpstr>
      <vt:lpstr>Health &amp; Social </vt:lpstr>
      <vt:lpstr>Cultural</vt:lpstr>
      <vt:lpstr>Christie’s Pillars &amp; Proposals</vt:lpstr>
      <vt:lpstr>Scotland Population Cartogram.               The size of councils is in proportion to their population; the darker the colour, the bigger the actual area served by a council.      </vt:lpstr>
      <vt:lpstr>PowerPoint Presentation</vt:lpstr>
      <vt:lpstr>Elections/referendum &amp; PUBLIC POLICY</vt:lpstr>
      <vt:lpstr>Reforming Public Services in an Age of Austerity  </vt:lpstr>
    </vt:vector>
  </TitlesOfParts>
  <Company>University of Strathclyde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'Reforming Public Services in an Age of Austerity'</dc:title>
  <dc:creator>Information Services</dc:creator>
  <cp:lastModifiedBy>uos</cp:lastModifiedBy>
  <cp:revision>52</cp:revision>
  <dcterms:created xsi:type="dcterms:W3CDTF">2013-06-02T17:14:30Z</dcterms:created>
  <dcterms:modified xsi:type="dcterms:W3CDTF">2014-02-07T21:28:44Z</dcterms:modified>
</cp:coreProperties>
</file>